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4" r:id="rId2"/>
    <p:sldId id="263" r:id="rId3"/>
  </p:sldIdLst>
  <p:sldSz cx="7553325" cy="10688638"/>
  <p:notesSz cx="10688638" cy="75533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50577EC6-16DB-9A42-9134-5BA9A2118060}">
          <p14:sldIdLst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652"/>
    <a:srgbClr val="00D26F"/>
    <a:srgbClr val="ABE5BB"/>
    <a:srgbClr val="F8FFFF"/>
    <a:srgbClr val="D0F9E4"/>
    <a:srgbClr val="C5F7D1"/>
    <a:srgbClr val="C3E3D3"/>
    <a:srgbClr val="C8E2D3"/>
    <a:srgbClr val="03C66C"/>
    <a:srgbClr val="9F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50ADFF-7A59-4B9D-AB4C-A97DE1CD26B0}" v="5" dt="2023-09-11T06:29:34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95" autoAdjust="0"/>
    <p:restoredTop sz="94610"/>
  </p:normalViewPr>
  <p:slideViewPr>
    <p:cSldViewPr snapToGrid="0" snapToObjects="1">
      <p:cViewPr>
        <p:scale>
          <a:sx n="255" d="100"/>
          <a:sy n="255" d="100"/>
        </p:scale>
        <p:origin x="3760" y="-7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유재현" userId="922dc5c1-de64-4189-bcd4-7deab66bb3e0" providerId="ADAL" clId="{4F50ADFF-7A59-4B9D-AB4C-A97DE1CD26B0}"/>
    <pc:docChg chg="custSel modSld">
      <pc:chgData name="Chris 유재현" userId="922dc5c1-de64-4189-bcd4-7deab66bb3e0" providerId="ADAL" clId="{4F50ADFF-7A59-4B9D-AB4C-A97DE1CD26B0}" dt="2023-09-11T06:29:34.091" v="30"/>
      <pc:docMkLst>
        <pc:docMk/>
      </pc:docMkLst>
      <pc:sldChg chg="addSp delSp modSp mod">
        <pc:chgData name="Chris 유재현" userId="922dc5c1-de64-4189-bcd4-7deab66bb3e0" providerId="ADAL" clId="{4F50ADFF-7A59-4B9D-AB4C-A97DE1CD26B0}" dt="2023-09-11T06:29:34.091" v="30"/>
        <pc:sldMkLst>
          <pc:docMk/>
          <pc:sldMk cId="0" sldId="256"/>
        </pc:sldMkLst>
        <pc:spChg chg="add mod">
          <ac:chgData name="Chris 유재현" userId="922dc5c1-de64-4189-bcd4-7deab66bb3e0" providerId="ADAL" clId="{4F50ADFF-7A59-4B9D-AB4C-A97DE1CD26B0}" dt="2023-09-11T06:29:34.091" v="30"/>
          <ac:spMkLst>
            <pc:docMk/>
            <pc:sldMk cId="0" sldId="256"/>
            <ac:spMk id="70" creationId="{EC7F9C00-F1B8-B295-1EFC-FD3A33FEC7BE}"/>
          </ac:spMkLst>
        </pc:sp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0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1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2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3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4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5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6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7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8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49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0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1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2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3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4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5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6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7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8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59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0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1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2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3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4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5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6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7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8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33.201" v="29" actId="478"/>
          <ac:picMkLst>
            <pc:docMk/>
            <pc:sldMk cId="0" sldId="256"/>
            <ac:picMk id="69" creationId="{00000000-0000-0000-0000-000000000000}"/>
          </ac:picMkLst>
        </pc:picChg>
      </pc:sldChg>
      <pc:sldChg chg="addSp delSp modSp mod">
        <pc:chgData name="Chris 유재현" userId="922dc5c1-de64-4189-bcd4-7deab66bb3e0" providerId="ADAL" clId="{4F50ADFF-7A59-4B9D-AB4C-A97DE1CD26B0}" dt="2023-09-11T06:29:29.445" v="28" actId="207"/>
        <pc:sldMkLst>
          <pc:docMk/>
          <pc:sldMk cId="0" sldId="257"/>
        </pc:sldMkLst>
        <pc:spChg chg="add mod">
          <ac:chgData name="Chris 유재현" userId="922dc5c1-de64-4189-bcd4-7deab66bb3e0" providerId="ADAL" clId="{4F50ADFF-7A59-4B9D-AB4C-A97DE1CD26B0}" dt="2023-09-11T06:29:29.445" v="28" actId="207"/>
          <ac:spMkLst>
            <pc:docMk/>
            <pc:sldMk cId="0" sldId="257"/>
            <ac:spMk id="77" creationId="{CDFD99D6-10A3-D7E4-2E72-5090EC5B148D}"/>
          </ac:spMkLst>
        </pc:sp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31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32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33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34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35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36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37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38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39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0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1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2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3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4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5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6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7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8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49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0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1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2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3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4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5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6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7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8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59" creationId="{00000000-0000-0000-0000-000000000000}"/>
          </ac:picMkLst>
        </pc:picChg>
        <pc:picChg chg="del">
          <ac:chgData name="Chris 유재현" userId="922dc5c1-de64-4189-bcd4-7deab66bb3e0" providerId="ADAL" clId="{4F50ADFF-7A59-4B9D-AB4C-A97DE1CD26B0}" dt="2023-09-11T06:29:09.202" v="0" actId="478"/>
          <ac:picMkLst>
            <pc:docMk/>
            <pc:sldMk cId="0" sldId="257"/>
            <ac:picMk id="6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34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27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3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>
            <a:extLst>
              <a:ext uri="{FF2B5EF4-FFF2-40B4-BE49-F238E27FC236}">
                <a16:creationId xmlns:a16="http://schemas.microsoft.com/office/drawing/2014/main" id="{BCD9F08B-7F7B-AA16-399A-E0D3DE412B8D}"/>
              </a:ext>
            </a:extLst>
          </p:cNvPr>
          <p:cNvSpPr/>
          <p:nvPr/>
        </p:nvSpPr>
        <p:spPr>
          <a:xfrm>
            <a:off x="3997754" y="5589336"/>
            <a:ext cx="3240989" cy="2146473"/>
          </a:xfrm>
          <a:prstGeom prst="rect">
            <a:avLst/>
          </a:prstGeom>
          <a:solidFill>
            <a:srgbClr val="05D26E">
              <a:alpha val="5503"/>
            </a:srgbClr>
          </a:solidFill>
          <a:ln/>
        </p:spPr>
        <p:txBody>
          <a:bodyPr/>
          <a:lstStyle/>
          <a:p>
            <a:endParaRPr lang="ko-Kore-KR" altLang="en-US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A56AC812-C80E-FE3D-5C57-53F65D6DB359}"/>
              </a:ext>
            </a:extLst>
          </p:cNvPr>
          <p:cNvSpPr/>
          <p:nvPr/>
        </p:nvSpPr>
        <p:spPr>
          <a:xfrm>
            <a:off x="3997754" y="2558750"/>
            <a:ext cx="3240989" cy="2927928"/>
          </a:xfrm>
          <a:prstGeom prst="rect">
            <a:avLst/>
          </a:prstGeom>
          <a:solidFill>
            <a:srgbClr val="05D26E">
              <a:alpha val="5503"/>
            </a:srgbClr>
          </a:solidFill>
          <a:ln/>
        </p:spPr>
        <p:txBody>
          <a:bodyPr/>
          <a:lstStyle/>
          <a:p>
            <a:endParaRPr lang="ko-Kore-KR" altLang="en-US"/>
          </a:p>
        </p:txBody>
      </p:sp>
      <p:sp>
        <p:nvSpPr>
          <p:cNvPr id="8" name="Text 4"/>
          <p:cNvSpPr/>
          <p:nvPr/>
        </p:nvSpPr>
        <p:spPr>
          <a:xfrm>
            <a:off x="350268" y="324003"/>
            <a:ext cx="2343945" cy="35948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2300"/>
              </a:lnSpc>
            </a:pPr>
            <a:r>
              <a:rPr lang="en-US" sz="1900" kern="0" spc="-57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채용</a:t>
            </a:r>
            <a:r>
              <a:rPr lang="en-US" sz="1900" kern="0" spc="-57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면접 가이드</a:t>
            </a:r>
            <a:endParaRPr lang="en-US" sz="1900" dirty="0"/>
          </a:p>
        </p:txBody>
      </p:sp>
      <p:sp>
        <p:nvSpPr>
          <p:cNvPr id="9" name="Text 5"/>
          <p:cNvSpPr/>
          <p:nvPr/>
        </p:nvSpPr>
        <p:spPr>
          <a:xfrm>
            <a:off x="384311" y="10154959"/>
            <a:ext cx="3966909" cy="400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1280"/>
              </a:lnSpc>
            </a:pPr>
            <a:r>
              <a:rPr lang="en-US" sz="900" kern="0" spc="-3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면접관께서는</a:t>
            </a:r>
            <a:r>
              <a:rPr lang="en-US" sz="900" kern="0" spc="-3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900" kern="0" spc="-3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지원자들이 미래</a:t>
            </a:r>
            <a:r>
              <a:rPr lang="en-US" sz="900" kern="0" spc="-3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우리의 가족 혹은 고객이 될 수 </a:t>
            </a:r>
            <a:r>
              <a:rPr lang="en-US" sz="900" kern="0" spc="-3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있다는</a:t>
            </a:r>
            <a:r>
              <a:rPr lang="en-US" sz="900" kern="0" spc="-3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900" kern="0" spc="-3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마음가짐으로</a:t>
            </a:r>
          </a:p>
          <a:p>
            <a:pPr>
              <a:lnSpc>
                <a:spcPts val="1280"/>
              </a:lnSpc>
            </a:pPr>
            <a:r>
              <a:rPr lang="en-US" sz="900" kern="0" spc="-3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성심껏</a:t>
            </a:r>
            <a:r>
              <a:rPr lang="en-US" sz="900" kern="0" spc="-3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면접에 임해 주시길 부탁 드립니다.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 6"/>
          <p:cNvSpPr/>
          <p:nvPr/>
        </p:nvSpPr>
        <p:spPr>
          <a:xfrm>
            <a:off x="344360" y="976757"/>
            <a:ext cx="1727736" cy="1241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총 면접 소요시간</a:t>
            </a:r>
            <a:r>
              <a:rPr lang="ko-KR" altLang="en-US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 </a:t>
            </a:r>
            <a:r>
              <a:rPr lang="en-US" altLang="ko-KR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:</a:t>
            </a:r>
            <a:r>
              <a:rPr lang="ko-KR" altLang="en-US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 </a:t>
            </a:r>
            <a:r>
              <a:rPr lang="en-US" altLang="ko-KR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45</a:t>
            </a:r>
            <a:r>
              <a:rPr lang="ko-KR" altLang="en-US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rPr>
              <a:t>분 내외</a:t>
            </a:r>
            <a:endParaRPr lang="en-US" sz="900" kern="0" dirty="0">
              <a:solidFill>
                <a:schemeClr val="tx1">
                  <a:lumMod val="50000"/>
                  <a:lumOff val="50000"/>
                </a:schemeClr>
              </a:solidFill>
              <a:latin typeface="Pretendard Medium" panose="02000503000000020004" pitchFamily="2" charset="-127"/>
              <a:ea typeface="Pretendard Medium" panose="02000503000000020004" pitchFamily="2" charset="-127"/>
              <a:cs typeface="Pretendard Medium" panose="02000503000000020004" pitchFamily="2" charset="-127"/>
            </a:endParaRPr>
          </a:p>
        </p:txBody>
      </p:sp>
      <p:sp>
        <p:nvSpPr>
          <p:cNvPr id="12" name="Text 8"/>
          <p:cNvSpPr/>
          <p:nvPr/>
        </p:nvSpPr>
        <p:spPr>
          <a:xfrm>
            <a:off x="62229" y="1711534"/>
            <a:ext cx="3262430" cy="4563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571443" lvl="1" indent="-228577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면접복장은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자율이며, 단정한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복장입니다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.</a:t>
            </a:r>
            <a:endParaRPr lang="en-US" sz="800" dirty="0"/>
          </a:p>
          <a:p>
            <a:pPr marL="571443" lvl="1" indent="-228577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면접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전 지원자의 지원서와 영상을 검토한 후 면접에 임해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주세요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.</a:t>
            </a:r>
            <a:endParaRPr lang="en-US" sz="800" dirty="0"/>
          </a:p>
          <a:p>
            <a:pPr marL="571443" lvl="1" indent="-228577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정시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면접 진행을 위해 5분 전 면접 장소에 착석해 주세요.</a:t>
            </a:r>
            <a:endParaRPr lang="en-US" sz="800" dirty="0"/>
          </a:p>
        </p:txBody>
      </p:sp>
      <p:sp>
        <p:nvSpPr>
          <p:cNvPr id="13" name="Text 9"/>
          <p:cNvSpPr/>
          <p:nvPr/>
        </p:nvSpPr>
        <p:spPr>
          <a:xfrm>
            <a:off x="4109465" y="2970568"/>
            <a:ext cx="2953460" cy="239514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안녕하세요? </a:t>
            </a:r>
            <a:r>
              <a:rPr lang="ko-KR" alt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ㅇㅇㅇ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님, 만나서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반갑습니다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먼저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MIDAS에 지원해주셔서 감사합니다.</a:t>
            </a:r>
            <a:endParaRPr lang="en-US" sz="800" dirty="0"/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면접관부터 소개를 드리겠습니다. 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저는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MIDAS에서 채용업무를 담당하고 있는 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김인사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라고 합니다.</a:t>
            </a:r>
            <a:endParaRPr lang="en-US" sz="800" dirty="0"/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오늘 면접은 짧게는 40분, 길게는 50분 정도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진행될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예정이고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질문에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대해서 편안한 마음으로 </a:t>
            </a:r>
            <a:r>
              <a:rPr lang="ko-KR" alt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ㅇㅇㅇ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님의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생각을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그대로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말씀해 주시면 감사하겠습니다.</a:t>
            </a:r>
            <a:endParaRPr lang="en-US" sz="800" dirty="0"/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또 면접 과정에서 궁금한 내용들은 편하게 질문을 해주시면 되고, 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저희가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마지막에 별도 시간을 드릴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예정이니까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,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그 시간을 활용해서 질문 주셔도 됩니다.</a:t>
            </a:r>
            <a:endParaRPr lang="en-US" sz="800" dirty="0"/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마지막으로 한가지 미리 양해를 구하자면, 저희가 면접과정을 기록하기 위해서 타이핑을 할건데, 절대 다른 업무를 하는 것은 아니니 양해 부탁 드립니다.</a:t>
            </a:r>
            <a:endParaRPr lang="en-US" sz="800" dirty="0"/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네, 그럼 본격적으로 면접을 시작하겠습니다.</a:t>
            </a:r>
            <a:endParaRPr lang="en-US" sz="800" dirty="0"/>
          </a:p>
        </p:txBody>
      </p:sp>
      <p:sp>
        <p:nvSpPr>
          <p:cNvPr id="14" name="Text 10"/>
          <p:cNvSpPr/>
          <p:nvPr/>
        </p:nvSpPr>
        <p:spPr>
          <a:xfrm>
            <a:off x="4109466" y="2761107"/>
            <a:ext cx="545840" cy="17773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900" kern="0" spc="-27" dirty="0">
                <a:solidFill>
                  <a:srgbClr val="08B561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오프닝 예시</a:t>
            </a:r>
            <a:endParaRPr lang="en-US" sz="900" dirty="0">
              <a:solidFill>
                <a:srgbClr val="08B561"/>
              </a:solidFill>
            </a:endParaRPr>
          </a:p>
        </p:txBody>
      </p:sp>
      <p:sp>
        <p:nvSpPr>
          <p:cNvPr id="15" name="Text 11"/>
          <p:cNvSpPr/>
          <p:nvPr/>
        </p:nvSpPr>
        <p:spPr>
          <a:xfrm>
            <a:off x="4109466" y="6047778"/>
            <a:ext cx="2344150" cy="155726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ko-KR" alt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ㅇㅇㅇ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님, 마지막으로 하고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싶은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이야기나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궁금한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점이 있으면 말씀해 주세요.</a:t>
            </a:r>
            <a:endParaRPr lang="en-US" sz="800" dirty="0"/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귀한 시간 함께 해주시고 성실히 답변해주셔서 감사 드립니다.</a:t>
            </a:r>
            <a:endParaRPr lang="en-US" sz="800" dirty="0"/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 결과는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내부적으로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조율하여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홈페이지와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메일 및 문자를 통해 안내 드리도록 하겠습니다.</a:t>
            </a:r>
            <a:endParaRPr lang="en-US" sz="800" dirty="0"/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편안하게 돌아가시기를 바라며, 좋은 결과가 있기를 바랍니다. 이것으로 면접을 마치겠습니다.</a:t>
            </a:r>
            <a:endParaRPr lang="en-US" sz="800" dirty="0"/>
          </a:p>
          <a:p>
            <a:pPr>
              <a:lnSpc>
                <a:spcPts val="1200"/>
              </a:lnSpc>
              <a:spcAft>
                <a:spcPts val="600"/>
              </a:spcAft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수고하셨습니다.</a:t>
            </a:r>
            <a:endParaRPr lang="en-US" sz="800" dirty="0"/>
          </a:p>
        </p:txBody>
      </p:sp>
      <p:sp>
        <p:nvSpPr>
          <p:cNvPr id="16" name="Text 12"/>
          <p:cNvSpPr/>
          <p:nvPr/>
        </p:nvSpPr>
        <p:spPr>
          <a:xfrm>
            <a:off x="4109466" y="5828791"/>
            <a:ext cx="545840" cy="17773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900" kern="0" spc="-27" dirty="0">
                <a:solidFill>
                  <a:srgbClr val="08B561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클로징 예시</a:t>
            </a:r>
            <a:endParaRPr lang="en-US" sz="900" dirty="0">
              <a:solidFill>
                <a:srgbClr val="08B561"/>
              </a:solidFill>
            </a:endParaRPr>
          </a:p>
        </p:txBody>
      </p:sp>
      <p:sp>
        <p:nvSpPr>
          <p:cNvPr id="17" name="Text 13"/>
          <p:cNvSpPr/>
          <p:nvPr/>
        </p:nvSpPr>
        <p:spPr>
          <a:xfrm>
            <a:off x="67088" y="3002608"/>
            <a:ext cx="3702402" cy="239514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실행 시 편안한 분위기를 형성해 주세요. 단, 반말은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지양해주세요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!</a:t>
            </a:r>
            <a:endParaRPr lang="en-US" sz="800" dirty="0"/>
          </a:p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면접에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참석해 준 것에 대해서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감사함을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표현하고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지원자의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이름을 ‘</a:t>
            </a:r>
            <a:r>
              <a:rPr lang="ko-KR" alt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ㅇㅇㅇ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님’</a:t>
            </a:r>
            <a:r>
              <a:rPr lang="ko-KR" alt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으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로 정확히 불러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주세요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sz="800" dirty="0"/>
          </a:p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처음에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인사를 하고 면접관을 간략히 소개해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주세요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sz="800" dirty="0"/>
          </a:p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지원자를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편안하게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해주세요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!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(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신뢰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, 유대감 조성, 교통/날씨/식사 등 가벼운 질문으로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환기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)</a:t>
            </a:r>
            <a:endParaRPr lang="en-US" sz="800" dirty="0"/>
          </a:p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면접의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진행에 대해서 간략히 소개해주세요.(소요시간, 면접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구조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)</a:t>
            </a:r>
          </a:p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지원자와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관련된 모든 사항이 시스템에 탑재되어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있고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,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면접과정을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기록하기 위한 노트북 작업이 이뤄 질 수 있다고 안내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드리고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,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사전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양해를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구해주세요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sz="800" dirty="0"/>
          </a:p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말미에 지원자에게 자유 발언 기회가 있음을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안내해주세요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sz="800" dirty="0"/>
          </a:p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지원자가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시작할 준비가 되었는지 물어보고 면접을 시작해주세요.</a:t>
            </a:r>
            <a:endParaRPr lang="en-US" sz="800" dirty="0"/>
          </a:p>
        </p:txBody>
      </p:sp>
      <p:sp>
        <p:nvSpPr>
          <p:cNvPr id="18" name="Text 14"/>
          <p:cNvSpPr/>
          <p:nvPr/>
        </p:nvSpPr>
        <p:spPr>
          <a:xfrm>
            <a:off x="77950" y="6045581"/>
            <a:ext cx="3490835" cy="14049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마지막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공통 질문을 해주십시오.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br>
              <a:rPr lang="en-US" sz="800" kern="0" spc="-24" dirty="0">
                <a:solidFill>
                  <a:srgbClr val="08B561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지원자의 전략 역량과 자기 객관화 수준을 확인하기 위한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것입니다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sz="800" dirty="0"/>
          </a:p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진행 시, 불편한 질문이 있었더라도 양해를 구한다는 의사를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전달하고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,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지원자가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감정이 상한 상태로 퇴실하지 않도록 배려해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주십시오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sz="800" dirty="0"/>
          </a:p>
          <a:p>
            <a:pPr marL="571443" lvl="1" indent="-228577">
              <a:lnSpc>
                <a:spcPts val="12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마지막으로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지원자에게 궁금한 점이나 하고 싶은 말이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있는지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확인하고</a:t>
            </a:r>
            <a:b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면접을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마무리합니다.</a:t>
            </a:r>
            <a:endParaRPr lang="en-US" sz="800" dirty="0"/>
          </a:p>
        </p:txBody>
      </p:sp>
      <p:sp>
        <p:nvSpPr>
          <p:cNvPr id="19" name="Text 15"/>
          <p:cNvSpPr/>
          <p:nvPr/>
        </p:nvSpPr>
        <p:spPr>
          <a:xfrm>
            <a:off x="384311" y="5704233"/>
            <a:ext cx="2291887" cy="25933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1200" kern="0" spc="-36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클로징 유의사항</a:t>
            </a:r>
            <a:r>
              <a:rPr lang="ko-KR" altLang="en-US" sz="1200" kern="0" spc="-36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r>
              <a:rPr lang="en-US" sz="1200" kern="0" spc="-36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&amp; 평가표 작성</a:t>
            </a:r>
            <a:endParaRPr lang="en-US" sz="1200" dirty="0"/>
          </a:p>
        </p:txBody>
      </p:sp>
      <p:sp>
        <p:nvSpPr>
          <p:cNvPr id="20" name="Text 16"/>
          <p:cNvSpPr/>
          <p:nvPr/>
        </p:nvSpPr>
        <p:spPr>
          <a:xfrm>
            <a:off x="373450" y="2668038"/>
            <a:ext cx="1448390" cy="24366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1200" kern="0" spc="-36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오프닝 유의사항</a:t>
            </a:r>
            <a:endParaRPr lang="en-US" sz="1200" dirty="0"/>
          </a:p>
        </p:txBody>
      </p:sp>
      <p:sp>
        <p:nvSpPr>
          <p:cNvPr id="21" name="Text 17"/>
          <p:cNvSpPr/>
          <p:nvPr/>
        </p:nvSpPr>
        <p:spPr>
          <a:xfrm>
            <a:off x="1396357" y="8275331"/>
            <a:ext cx="5468856" cy="125681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571443" lvl="1" indent="-228577">
              <a:lnSpc>
                <a:spcPts val="14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개인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/가족사, 성별, 나이, 단점, 치부 등을 부각 및 자극하여 수치심을 느끼게 하는 것은 </a:t>
            </a: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불법입니다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.</a:t>
            </a:r>
            <a:b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특히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정치성향 관련 질문, 성별(사회적/신체적) 차별 질문, 직무와 관련 없는 민감한 개인사 질문은 </a:t>
            </a: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주의해주세요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b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(채용절차법 제 4조 3항/500만원 과태료 </a:t>
            </a: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부과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)</a:t>
            </a:r>
            <a:endParaRPr lang="en-US" sz="900" dirty="0"/>
          </a:p>
          <a:p>
            <a:pPr marL="571443" lvl="1" indent="-228577">
              <a:lnSpc>
                <a:spcPts val="14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면접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과정 중에 부정적인 피드백을 주지 않도록 유의 부탁드립니다. 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(면접자에 대한 표정, 눈빛, 태도 </a:t>
            </a: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포함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)</a:t>
            </a:r>
            <a:b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- 지원자는 오늘 처음으로 MIDAS를 직접 만났습니다. MIDAS에 대한 좋은 기억을 </a:t>
            </a: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남겨주세요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sz="900" dirty="0"/>
          </a:p>
          <a:p>
            <a:pPr marL="571443" lvl="1" indent="-228577">
              <a:lnSpc>
                <a:spcPts val="1400"/>
              </a:lnSpc>
              <a:spcAft>
                <a:spcPts val="600"/>
              </a:spcAft>
              <a:buSzPct val="100000"/>
              <a:buAutoNum type="arabicPeriod"/>
            </a:pP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면접은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지원자의 역량을 파악하는 것이 목적이므로 훈계는 지양해주십시오.</a:t>
            </a:r>
            <a:endParaRPr lang="en-US" sz="900" dirty="0"/>
          </a:p>
        </p:txBody>
      </p:sp>
      <p:sp>
        <p:nvSpPr>
          <p:cNvPr id="22" name="Text 18"/>
          <p:cNvSpPr/>
          <p:nvPr/>
        </p:nvSpPr>
        <p:spPr>
          <a:xfrm>
            <a:off x="385910" y="8282859"/>
            <a:ext cx="723555" cy="40624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1200" kern="0" spc="-36" dirty="0">
                <a:solidFill>
                  <a:srgbClr val="F04452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면접 진행 중</a:t>
            </a:r>
            <a:endParaRPr lang="en-US" sz="1200" dirty="0"/>
          </a:p>
          <a:p>
            <a:r>
              <a:rPr lang="en-US" sz="1200" kern="0" spc="-36" dirty="0">
                <a:solidFill>
                  <a:srgbClr val="F04452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유의사항</a:t>
            </a:r>
            <a:endParaRPr lang="en-US" sz="1200" dirty="0"/>
          </a:p>
        </p:txBody>
      </p:sp>
      <p:sp>
        <p:nvSpPr>
          <p:cNvPr id="24" name="Text 20"/>
          <p:cNvSpPr/>
          <p:nvPr/>
        </p:nvSpPr>
        <p:spPr>
          <a:xfrm>
            <a:off x="2996062" y="1715756"/>
            <a:ext cx="1887493" cy="37948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571443" lvl="1" indent="-228577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면접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진행</a:t>
            </a:r>
            <a:endParaRPr lang="en-US" sz="800" kern="0" spc="-24" dirty="0">
              <a:solidFill>
                <a:srgbClr val="4D4D59">
                  <a:alpha val="100000"/>
                </a:srgbClr>
              </a:solidFill>
              <a:latin typeface="Pretendard Bold" pitchFamily="34" charset="0"/>
              <a:ea typeface="Pretendard Bold" pitchFamily="34" charset="-122"/>
              <a:cs typeface="Pretendard Bold" pitchFamily="34" charset="-120"/>
            </a:endParaRPr>
          </a:p>
          <a:p>
            <a:pPr marL="571443" lvl="1" indent="-228577">
              <a:lnSpc>
                <a:spcPct val="150000"/>
              </a:lnSpc>
              <a:buSzPct val="100000"/>
              <a:buAutoNum type="arabicPeriod"/>
            </a:pPr>
            <a:r>
              <a:rPr lang="en-US" altLang="ko-KR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직무</a:t>
            </a:r>
            <a:r>
              <a:rPr lang="en-US" altLang="ko-KR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r>
              <a:rPr lang="en-US" altLang="ko-KR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역량</a:t>
            </a:r>
            <a:endParaRPr lang="en-US" altLang="ko-KR" sz="800" kern="0" spc="-24" dirty="0">
              <a:solidFill>
                <a:srgbClr val="4D4D59">
                  <a:alpha val="100000"/>
                </a:srgbClr>
              </a:solidFill>
              <a:latin typeface="Pretendard Bold" pitchFamily="34" charset="0"/>
              <a:ea typeface="Pretendard Bold" pitchFamily="34" charset="-122"/>
              <a:cs typeface="Pretendard Bold" pitchFamily="34" charset="-120"/>
            </a:endParaRPr>
          </a:p>
          <a:p>
            <a:pPr marL="571443" lvl="1" indent="-228577">
              <a:lnSpc>
                <a:spcPct val="150000"/>
              </a:lnSpc>
              <a:buSzPct val="100000"/>
              <a:buAutoNum type="arabicPeriod"/>
            </a:pPr>
            <a:r>
              <a:rPr lang="en-US" altLang="ko-KR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관계</a:t>
            </a:r>
            <a:r>
              <a:rPr lang="en-US" altLang="ko-KR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r>
              <a:rPr lang="en-US" altLang="ko-KR" sz="800" kern="0" spc="-24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역량</a:t>
            </a:r>
            <a:endParaRPr lang="en-US" altLang="ko-KR" sz="800" kern="0" spc="-24" dirty="0">
              <a:solidFill>
                <a:srgbClr val="4D4D59">
                  <a:alpha val="100000"/>
                </a:srgbClr>
              </a:solidFill>
              <a:latin typeface="Pretendard Bold" pitchFamily="34" charset="0"/>
              <a:ea typeface="Pretendard Bold" pitchFamily="34" charset="-122"/>
              <a:cs typeface="Pretendard Bold" pitchFamily="34" charset="-120"/>
            </a:endParaRPr>
          </a:p>
          <a:p>
            <a:pPr marL="571443" lvl="1" indent="-228577">
              <a:lnSpc>
                <a:spcPct val="150000"/>
              </a:lnSpc>
              <a:buSzPct val="100000"/>
              <a:buAutoNum type="arabicPeriod"/>
            </a:pPr>
            <a:endParaRPr lang="en-US" altLang="ko-KR" sz="800" kern="0" spc="-24" dirty="0">
              <a:solidFill>
                <a:srgbClr val="4D4D59">
                  <a:alpha val="100000"/>
                </a:srgbClr>
              </a:solidFill>
              <a:latin typeface="Pretendard Bold" pitchFamily="34" charset="0"/>
              <a:ea typeface="Pretendard Bold" pitchFamily="34" charset="-122"/>
              <a:cs typeface="Pretendard Bold" pitchFamily="34" charset="-120"/>
            </a:endParaRPr>
          </a:p>
          <a:p>
            <a:pPr marL="571443" lvl="1" indent="-228577">
              <a:lnSpc>
                <a:spcPct val="150000"/>
              </a:lnSpc>
              <a:buSzPct val="100000"/>
              <a:buAutoNum type="arabicPeriod"/>
            </a:pPr>
            <a:endParaRPr lang="en-US" sz="800" kern="0" spc="-24" dirty="0">
              <a:solidFill>
                <a:srgbClr val="4D4D59">
                  <a:alpha val="100000"/>
                </a:srgbClr>
              </a:solidFill>
              <a:latin typeface="Pretendard Bold" pitchFamily="34" charset="0"/>
              <a:ea typeface="Pretendard Bold" pitchFamily="34" charset="-122"/>
              <a:cs typeface="Pretendard Bold" pitchFamily="34" charset="-120"/>
            </a:endParaRPr>
          </a:p>
        </p:txBody>
      </p:sp>
      <p:sp>
        <p:nvSpPr>
          <p:cNvPr id="27" name="Text 23"/>
          <p:cNvSpPr/>
          <p:nvPr/>
        </p:nvSpPr>
        <p:spPr>
          <a:xfrm>
            <a:off x="4026328" y="1752014"/>
            <a:ext cx="2915378" cy="160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지원자 평가에 집중할 수 있도록 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편안한 분위기 조성 및 면접관을 소개합니다.</a:t>
            </a:r>
            <a:endParaRPr lang="en-US" sz="800" dirty="0"/>
          </a:p>
        </p:txBody>
      </p:sp>
      <p:sp>
        <p:nvSpPr>
          <p:cNvPr id="28" name="Text 24"/>
          <p:cNvSpPr/>
          <p:nvPr/>
        </p:nvSpPr>
        <p:spPr>
          <a:xfrm>
            <a:off x="4026328" y="1936094"/>
            <a:ext cx="2229904" cy="160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직무관련 역량에 대한 내용은 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실무진 중심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으로 진행합니다.</a:t>
            </a:r>
            <a:endParaRPr lang="en-US" sz="800" dirty="0"/>
          </a:p>
        </p:txBody>
      </p:sp>
      <p:sp>
        <p:nvSpPr>
          <p:cNvPr id="29" name="Text 25"/>
          <p:cNvSpPr/>
          <p:nvPr/>
        </p:nvSpPr>
        <p:spPr>
          <a:xfrm>
            <a:off x="4026329" y="2129697"/>
            <a:ext cx="3308890" cy="160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리더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는 지원자가</a:t>
            </a:r>
            <a:r>
              <a:rPr lang="ko-KR" alt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기업에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적합한지, 해당 조직에서 잘 성장할 수 있을지를 평가합니다.</a:t>
            </a:r>
            <a:endParaRPr lang="en-US" sz="800" dirty="0"/>
          </a:p>
        </p:txBody>
      </p:sp>
      <p:sp>
        <p:nvSpPr>
          <p:cNvPr id="31" name="Shape 27"/>
          <p:cNvSpPr/>
          <p:nvPr/>
        </p:nvSpPr>
        <p:spPr>
          <a:xfrm>
            <a:off x="331118" y="1197596"/>
            <a:ext cx="1603669" cy="279292"/>
          </a:xfrm>
          <a:prstGeom prst="roundRect">
            <a:avLst>
              <a:gd name="adj" fmla="val 0"/>
            </a:avLst>
          </a:prstGeom>
          <a:solidFill>
            <a:srgbClr val="05D26E">
              <a:alpha val="5503"/>
            </a:srgbClr>
          </a:solidFill>
          <a:ln/>
        </p:spPr>
        <p:txBody>
          <a:bodyPr/>
          <a:lstStyle/>
          <a:p>
            <a:endParaRPr lang="ko-KR" altLang="en-US"/>
          </a:p>
        </p:txBody>
      </p:sp>
      <p:sp>
        <p:nvSpPr>
          <p:cNvPr id="32" name="Text 28"/>
          <p:cNvSpPr/>
          <p:nvPr/>
        </p:nvSpPr>
        <p:spPr>
          <a:xfrm>
            <a:off x="809041" y="1273767"/>
            <a:ext cx="300423" cy="160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800" kern="0" spc="-24" dirty="0">
                <a:solidFill>
                  <a:srgbClr val="333D4B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오프닝</a:t>
            </a:r>
            <a:endParaRPr lang="en-US" sz="800" dirty="0"/>
          </a:p>
        </p:txBody>
      </p:sp>
      <p:sp>
        <p:nvSpPr>
          <p:cNvPr id="33" name="Text 29"/>
          <p:cNvSpPr/>
          <p:nvPr/>
        </p:nvSpPr>
        <p:spPr>
          <a:xfrm>
            <a:off x="1163551" y="1273767"/>
            <a:ext cx="186178" cy="160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800" kern="0" spc="-24" dirty="0">
                <a:solidFill>
                  <a:srgbClr val="333D4B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5분</a:t>
            </a:r>
            <a:endParaRPr lang="en-US" sz="800" dirty="0"/>
          </a:p>
        </p:txBody>
      </p:sp>
      <p:sp>
        <p:nvSpPr>
          <p:cNvPr id="37" name="Shape 33"/>
          <p:cNvSpPr/>
          <p:nvPr/>
        </p:nvSpPr>
        <p:spPr>
          <a:xfrm>
            <a:off x="5829715" y="1197596"/>
            <a:ext cx="1409028" cy="279292"/>
          </a:xfrm>
          <a:prstGeom prst="roundRect">
            <a:avLst>
              <a:gd name="adj" fmla="val 0"/>
            </a:avLst>
          </a:prstGeom>
          <a:solidFill>
            <a:srgbClr val="05D26E">
              <a:alpha val="5503"/>
            </a:srgbClr>
          </a:solidFill>
          <a:ln/>
        </p:spPr>
        <p:txBody>
          <a:bodyPr/>
          <a:lstStyle/>
          <a:p>
            <a:endParaRPr lang="ko-KR" altLang="en-US"/>
          </a:p>
        </p:txBody>
      </p:sp>
      <p:sp>
        <p:nvSpPr>
          <p:cNvPr id="38" name="Text 34"/>
          <p:cNvSpPr/>
          <p:nvPr/>
        </p:nvSpPr>
        <p:spPr>
          <a:xfrm>
            <a:off x="6296256" y="1273767"/>
            <a:ext cx="300423" cy="160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800" kern="0" spc="-24" dirty="0">
                <a:solidFill>
                  <a:srgbClr val="333D4B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클로징</a:t>
            </a:r>
            <a:endParaRPr lang="en-US" sz="800" dirty="0"/>
          </a:p>
        </p:txBody>
      </p:sp>
      <p:sp>
        <p:nvSpPr>
          <p:cNvPr id="39" name="Text 35"/>
          <p:cNvSpPr/>
          <p:nvPr/>
        </p:nvSpPr>
        <p:spPr>
          <a:xfrm>
            <a:off x="6632146" y="1273767"/>
            <a:ext cx="186178" cy="160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800" kern="0" spc="-24" dirty="0">
                <a:solidFill>
                  <a:srgbClr val="333D4B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5분</a:t>
            </a:r>
            <a:endParaRPr lang="en-US" sz="800" dirty="0"/>
          </a:p>
        </p:txBody>
      </p:sp>
      <p:sp>
        <p:nvSpPr>
          <p:cNvPr id="34" name="Shape 30"/>
          <p:cNvSpPr/>
          <p:nvPr/>
        </p:nvSpPr>
        <p:spPr>
          <a:xfrm>
            <a:off x="1831567" y="1187275"/>
            <a:ext cx="3998149" cy="287738"/>
          </a:xfrm>
          <a:prstGeom prst="roundRect">
            <a:avLst>
              <a:gd name="adj" fmla="val 0"/>
            </a:avLst>
          </a:prstGeom>
          <a:solidFill>
            <a:srgbClr val="00D26F"/>
          </a:solidFill>
          <a:ln>
            <a:noFill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5" name="Text 31"/>
          <p:cNvSpPr/>
          <p:nvPr/>
        </p:nvSpPr>
        <p:spPr>
          <a:xfrm>
            <a:off x="2944157" y="1273767"/>
            <a:ext cx="1053597" cy="11337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900" b="1" kern="0" spc="-24" dirty="0">
                <a:solidFill>
                  <a:schemeClr val="bg1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보유 역량 및 직무 역량</a:t>
            </a:r>
          </a:p>
        </p:txBody>
      </p:sp>
      <p:sp>
        <p:nvSpPr>
          <p:cNvPr id="36" name="Text 32"/>
          <p:cNvSpPr/>
          <p:nvPr/>
        </p:nvSpPr>
        <p:spPr>
          <a:xfrm>
            <a:off x="4052315" y="1273768"/>
            <a:ext cx="610390" cy="8019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en-US" sz="900" kern="0" spc="-24" dirty="0">
                <a:solidFill>
                  <a:schemeClr val="bg1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30 - 45분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CBC1844-9580-ED26-1F40-C1D7B802157F}"/>
              </a:ext>
            </a:extLst>
          </p:cNvPr>
          <p:cNvSpPr txBox="1"/>
          <p:nvPr/>
        </p:nvSpPr>
        <p:spPr>
          <a:xfrm>
            <a:off x="877160" y="6264291"/>
            <a:ext cx="2290220" cy="36933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>
            <a:lvl1pPr>
              <a:defRPr sz="900" kern="0">
                <a:solidFill>
                  <a:srgbClr val="00D26F"/>
                </a:solidFill>
                <a:latin typeface="Pretendard Medium" panose="02000503000000020004" pitchFamily="2" charset="-127"/>
                <a:ea typeface="Pretendard Medium" panose="02000503000000020004" pitchFamily="2" charset="-127"/>
                <a:cs typeface="Pretendard Medium" panose="02000503000000020004" pitchFamily="2" charset="-127"/>
              </a:defRPr>
            </a:lvl1pPr>
          </a:lstStyle>
          <a:p>
            <a:pPr>
              <a:lnSpc>
                <a:spcPts val="1160"/>
              </a:lnSpc>
            </a:pPr>
            <a:r>
              <a:rPr lang="en-US" altLang="ko-Kore-KR" sz="800" dirty="0"/>
              <a:t>오늘 면접을 스스로 평가해보시고, </a:t>
            </a:r>
            <a:r>
              <a:rPr lang="en-US" altLang="ko-Kore-KR" sz="800" dirty="0" err="1"/>
              <a:t>점수를</a:t>
            </a:r>
            <a:r>
              <a:rPr lang="en-US" altLang="ko-Kore-KR" sz="800" dirty="0"/>
              <a:t> 준다면</a:t>
            </a:r>
          </a:p>
          <a:p>
            <a:pPr>
              <a:lnSpc>
                <a:spcPts val="1160"/>
              </a:lnSpc>
            </a:pPr>
            <a:r>
              <a:rPr lang="en-US" altLang="ko-Kore-KR" sz="800" dirty="0"/>
              <a:t>100점 만점에 몇 점을 </a:t>
            </a:r>
            <a:r>
              <a:rPr lang="en-US" altLang="ko-Kore-KR" sz="800" dirty="0" err="1"/>
              <a:t>주시겠습니까</a:t>
            </a:r>
            <a:r>
              <a:rPr lang="en-US" altLang="ko-Kore-KR" sz="800" dirty="0"/>
              <a:t>?</a:t>
            </a:r>
            <a:endParaRPr lang="ko-Kore-KR" altLang="en-US" sz="800"/>
          </a:p>
        </p:txBody>
      </p:sp>
      <p:cxnSp>
        <p:nvCxnSpPr>
          <p:cNvPr id="23" name="직선 연결선[R] 22">
            <a:extLst>
              <a:ext uri="{FF2B5EF4-FFF2-40B4-BE49-F238E27FC236}">
                <a16:creationId xmlns:a16="http://schemas.microsoft.com/office/drawing/2014/main" id="{A41865F0-AFA1-9EF9-2F7C-5C8DA9AF266D}"/>
              </a:ext>
            </a:extLst>
          </p:cNvPr>
          <p:cNvCxnSpPr>
            <a:cxnSpLocks/>
          </p:cNvCxnSpPr>
          <p:nvPr/>
        </p:nvCxnSpPr>
        <p:spPr>
          <a:xfrm>
            <a:off x="340643" y="2560403"/>
            <a:ext cx="6908609" cy="0"/>
          </a:xfrm>
          <a:prstGeom prst="line">
            <a:avLst/>
          </a:prstGeom>
          <a:ln w="6350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[R] 25">
            <a:extLst>
              <a:ext uri="{FF2B5EF4-FFF2-40B4-BE49-F238E27FC236}">
                <a16:creationId xmlns:a16="http://schemas.microsoft.com/office/drawing/2014/main" id="{38E76F71-B9F5-AF4A-8D00-0DFEA62C3CBD}"/>
              </a:ext>
            </a:extLst>
          </p:cNvPr>
          <p:cNvCxnSpPr>
            <a:cxnSpLocks/>
          </p:cNvCxnSpPr>
          <p:nvPr/>
        </p:nvCxnSpPr>
        <p:spPr>
          <a:xfrm>
            <a:off x="340643" y="1188810"/>
            <a:ext cx="6908609" cy="0"/>
          </a:xfrm>
          <a:prstGeom prst="line">
            <a:avLst/>
          </a:prstGeom>
          <a:ln w="6350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[R] 41">
            <a:extLst>
              <a:ext uri="{FF2B5EF4-FFF2-40B4-BE49-F238E27FC236}">
                <a16:creationId xmlns:a16="http://schemas.microsoft.com/office/drawing/2014/main" id="{528DE169-3466-BDFE-023F-AE29A07B42D7}"/>
              </a:ext>
            </a:extLst>
          </p:cNvPr>
          <p:cNvCxnSpPr>
            <a:cxnSpLocks/>
          </p:cNvCxnSpPr>
          <p:nvPr/>
        </p:nvCxnSpPr>
        <p:spPr>
          <a:xfrm>
            <a:off x="340643" y="5589336"/>
            <a:ext cx="6908609" cy="0"/>
          </a:xfrm>
          <a:prstGeom prst="line">
            <a:avLst/>
          </a:prstGeom>
          <a:ln w="6350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[R] 47">
            <a:extLst>
              <a:ext uri="{FF2B5EF4-FFF2-40B4-BE49-F238E27FC236}">
                <a16:creationId xmlns:a16="http://schemas.microsoft.com/office/drawing/2014/main" id="{A64DC74E-15A8-6409-2242-8F7D01350703}"/>
              </a:ext>
            </a:extLst>
          </p:cNvPr>
          <p:cNvCxnSpPr>
            <a:cxnSpLocks/>
          </p:cNvCxnSpPr>
          <p:nvPr/>
        </p:nvCxnSpPr>
        <p:spPr>
          <a:xfrm>
            <a:off x="340643" y="8103922"/>
            <a:ext cx="6908609" cy="0"/>
          </a:xfrm>
          <a:prstGeom prst="line">
            <a:avLst/>
          </a:prstGeom>
          <a:ln w="6350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[R] 48">
            <a:extLst>
              <a:ext uri="{FF2B5EF4-FFF2-40B4-BE49-F238E27FC236}">
                <a16:creationId xmlns:a16="http://schemas.microsoft.com/office/drawing/2014/main" id="{E4B6C441-9FA6-3B60-5A1B-C19747CB2285}"/>
              </a:ext>
            </a:extLst>
          </p:cNvPr>
          <p:cNvCxnSpPr>
            <a:cxnSpLocks/>
          </p:cNvCxnSpPr>
          <p:nvPr/>
        </p:nvCxnSpPr>
        <p:spPr>
          <a:xfrm>
            <a:off x="340643" y="1476669"/>
            <a:ext cx="6908609" cy="0"/>
          </a:xfrm>
          <a:prstGeom prst="line">
            <a:avLst/>
          </a:prstGeom>
          <a:ln w="6350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>
            <a:extLst>
              <a:ext uri="{FF2B5EF4-FFF2-40B4-BE49-F238E27FC236}">
                <a16:creationId xmlns:a16="http://schemas.microsoft.com/office/drawing/2014/main" id="{4D5DA348-DD42-B8F4-CAEF-020E9E2E96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880"/>
          <a:stretch/>
        </p:blipFill>
        <p:spPr>
          <a:xfrm>
            <a:off x="6649010" y="345517"/>
            <a:ext cx="539685" cy="38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78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0">
            <a:extLst>
              <a:ext uri="{FF2B5EF4-FFF2-40B4-BE49-F238E27FC236}">
                <a16:creationId xmlns:a16="http://schemas.microsoft.com/office/drawing/2014/main" id="{18B7352C-01CC-208B-7E05-193FC2A8F278}"/>
              </a:ext>
            </a:extLst>
          </p:cNvPr>
          <p:cNvSpPr/>
          <p:nvPr/>
        </p:nvSpPr>
        <p:spPr>
          <a:xfrm>
            <a:off x="1407450" y="3051974"/>
            <a:ext cx="1178095" cy="5441781"/>
          </a:xfrm>
          <a:prstGeom prst="rect">
            <a:avLst/>
          </a:prstGeom>
          <a:solidFill>
            <a:srgbClr val="05D26E">
              <a:alpha val="5503"/>
            </a:srgbClr>
          </a:solidFill>
          <a:ln/>
        </p:spPr>
        <p:txBody>
          <a:bodyPr/>
          <a:lstStyle/>
          <a:p>
            <a:endParaRPr lang="ko-KR" altLang="en-US"/>
          </a:p>
        </p:txBody>
      </p:sp>
      <p:sp>
        <p:nvSpPr>
          <p:cNvPr id="11" name="Text 3">
            <a:extLst>
              <a:ext uri="{FF2B5EF4-FFF2-40B4-BE49-F238E27FC236}">
                <a16:creationId xmlns:a16="http://schemas.microsoft.com/office/drawing/2014/main" id="{7746DC0A-B209-E1AC-688F-1BA130ACC666}"/>
              </a:ext>
            </a:extLst>
          </p:cNvPr>
          <p:cNvSpPr/>
          <p:nvPr/>
        </p:nvSpPr>
        <p:spPr>
          <a:xfrm>
            <a:off x="170630" y="1516409"/>
            <a:ext cx="3205057" cy="117641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본인이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회사를 선택할 때 중요하게 생각하는 3가지는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무엇입니까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?</a:t>
            </a:r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최근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성공/실패 경험과 그를 통해 배운 점은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무엇입니까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?</a:t>
            </a:r>
            <a:endParaRPr lang="en-US" sz="800" dirty="0"/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업무와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관련하여 상사와 의견이 다를 경우, 어떻게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대응하시겠습니까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?</a:t>
            </a:r>
            <a:endParaRPr lang="en-US" sz="800" dirty="0"/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가장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의미 있었던 프로젝트나 경험에 대해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말씀해주세요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endParaRPr lang="en-US" sz="800" dirty="0"/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가장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최근 자기계발을 위해 노력한 경험이 있다면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무엇입니까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?</a:t>
            </a:r>
            <a:endParaRPr lang="en-US" sz="800" dirty="0"/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입사하게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된다면 어떤 업무를 맡고 싶으신가요?</a:t>
            </a:r>
            <a:endParaRPr lang="en-US" sz="800" dirty="0"/>
          </a:p>
        </p:txBody>
      </p:sp>
      <p:sp>
        <p:nvSpPr>
          <p:cNvPr id="23" name="Text 4">
            <a:extLst>
              <a:ext uri="{FF2B5EF4-FFF2-40B4-BE49-F238E27FC236}">
                <a16:creationId xmlns:a16="http://schemas.microsoft.com/office/drawing/2014/main" id="{8E4266FE-B891-7846-0D24-C02F20BE39A9}"/>
              </a:ext>
            </a:extLst>
          </p:cNvPr>
          <p:cNvSpPr/>
          <p:nvPr/>
        </p:nvSpPr>
        <p:spPr>
          <a:xfrm>
            <a:off x="3776662" y="1516408"/>
            <a:ext cx="3120558" cy="117641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타사와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동시 합격한다면, 어느 회사에 입사하실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건가요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?</a:t>
            </a:r>
            <a:endParaRPr lang="en-US" sz="800" dirty="0"/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야근이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많은 직무인데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괜찮은가요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?</a:t>
            </a:r>
            <a:endParaRPr lang="en-US" sz="800" dirty="0"/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ko-KR" alt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ㅇㅇ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회사는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업무를 어떻게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하던가요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?</a:t>
            </a:r>
            <a:endParaRPr lang="en-US" sz="800" dirty="0"/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ko-KR" alt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ㅇㅇ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학교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나오셨나요? 좋은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학교죠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?</a:t>
            </a:r>
            <a:endParaRPr lang="en-US" sz="800" dirty="0"/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ko-KR" alt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부모님은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무엇을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하시나요? / 가족 관계가 어떻게 </a:t>
            </a: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되세요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?</a:t>
            </a:r>
            <a:endParaRPr lang="en-US" sz="800" dirty="0"/>
          </a:p>
          <a:p>
            <a:pPr marL="571500" lvl="1" indent="-228600" algn="l">
              <a:lnSpc>
                <a:spcPct val="150000"/>
              </a:lnSpc>
              <a:buSzPct val="100000"/>
              <a:buAutoNum type="arabicPeriod"/>
            </a:pPr>
            <a:r>
              <a:rPr lang="en-US" sz="800" kern="0" spc="-24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스펙이</a:t>
            </a: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다른분들에 비해 안좋네요.</a:t>
            </a:r>
            <a:endParaRPr lang="en-US" sz="800" dirty="0"/>
          </a:p>
        </p:txBody>
      </p:sp>
      <p:sp>
        <p:nvSpPr>
          <p:cNvPr id="25" name="Text 5">
            <a:extLst>
              <a:ext uri="{FF2B5EF4-FFF2-40B4-BE49-F238E27FC236}">
                <a16:creationId xmlns:a16="http://schemas.microsoft.com/office/drawing/2014/main" id="{66FF4615-F17A-B34C-D26B-ABC97BD53151}"/>
              </a:ext>
            </a:extLst>
          </p:cNvPr>
          <p:cNvSpPr/>
          <p:nvPr/>
        </p:nvSpPr>
        <p:spPr>
          <a:xfrm>
            <a:off x="349295" y="3195215"/>
            <a:ext cx="846268" cy="4908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400" kern="0" spc="-42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역량</a:t>
            </a:r>
            <a:r>
              <a:rPr lang="en-US" sz="1400" kern="0" spc="-42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r>
              <a:rPr lang="en-US" sz="1400" kern="0" spc="-42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기반</a:t>
            </a:r>
            <a:endParaRPr lang="en-US" sz="1400" kern="0" spc="-42" dirty="0">
              <a:solidFill>
                <a:srgbClr val="4D4D59">
                  <a:alpha val="100000"/>
                </a:srgbClr>
              </a:solidFill>
              <a:latin typeface="Pretendard Bold" pitchFamily="34" charset="0"/>
              <a:ea typeface="Pretendard Bold" pitchFamily="34" charset="-122"/>
              <a:cs typeface="Pretendard Bold" pitchFamily="34" charset="-120"/>
            </a:endParaRPr>
          </a:p>
          <a:p>
            <a:pPr marL="0" indent="0" algn="l">
              <a:buNone/>
            </a:pPr>
            <a:r>
              <a:rPr lang="en-US" sz="1400" kern="0" spc="-42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질문</a:t>
            </a:r>
            <a:r>
              <a:rPr lang="en-US" sz="1400" kern="0" spc="-42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리스트</a:t>
            </a:r>
            <a:endParaRPr lang="en-US" sz="1400" dirty="0"/>
          </a:p>
        </p:txBody>
      </p:sp>
      <p:sp>
        <p:nvSpPr>
          <p:cNvPr id="26" name="Text 6">
            <a:extLst>
              <a:ext uri="{FF2B5EF4-FFF2-40B4-BE49-F238E27FC236}">
                <a16:creationId xmlns:a16="http://schemas.microsoft.com/office/drawing/2014/main" id="{2CD6A1B4-EA27-6662-ECDC-DC18A6BC3CFF}"/>
              </a:ext>
            </a:extLst>
          </p:cNvPr>
          <p:cNvSpPr/>
          <p:nvPr/>
        </p:nvSpPr>
        <p:spPr>
          <a:xfrm>
            <a:off x="2716521" y="3246015"/>
            <a:ext cx="3473931" cy="5670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불가능하거나 힘든 상황이었음에도 불구하고 무엇인가를 시도했던 경험을 말씀해주세요.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본인이 수긍할 수 없는 상황에서 무엇인가를 진행해야 했던 경험에 대해 말씀해주세요.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자신의 가치와 조직의 가치가 다를 경우 어떻게 대처하실 건가요?</a:t>
            </a:r>
            <a:endParaRPr lang="en-US" sz="800" dirty="0"/>
          </a:p>
        </p:txBody>
      </p:sp>
      <p:sp>
        <p:nvSpPr>
          <p:cNvPr id="42" name="Text 7">
            <a:extLst>
              <a:ext uri="{FF2B5EF4-FFF2-40B4-BE49-F238E27FC236}">
                <a16:creationId xmlns:a16="http://schemas.microsoft.com/office/drawing/2014/main" id="{8305867F-782C-8B80-C7CC-B2D0341183C3}"/>
              </a:ext>
            </a:extLst>
          </p:cNvPr>
          <p:cNvSpPr/>
          <p:nvPr/>
        </p:nvSpPr>
        <p:spPr>
          <a:xfrm>
            <a:off x="1512602" y="3246015"/>
            <a:ext cx="258112" cy="1946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000" kern="0" spc="-3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긍정</a:t>
            </a:r>
            <a:endParaRPr lang="en-US" sz="1000" dirty="0"/>
          </a:p>
        </p:txBody>
      </p:sp>
      <p:sp>
        <p:nvSpPr>
          <p:cNvPr id="43" name="Text 8">
            <a:extLst>
              <a:ext uri="{FF2B5EF4-FFF2-40B4-BE49-F238E27FC236}">
                <a16:creationId xmlns:a16="http://schemas.microsoft.com/office/drawing/2014/main" id="{4D9F22E8-9CCF-40F1-E903-C49B3223025C}"/>
              </a:ext>
            </a:extLst>
          </p:cNvPr>
          <p:cNvSpPr/>
          <p:nvPr/>
        </p:nvSpPr>
        <p:spPr>
          <a:xfrm>
            <a:off x="1512602" y="3449138"/>
            <a:ext cx="605082" cy="28775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나/환경에 대한 긍정적 해석</a:t>
            </a:r>
            <a:endParaRPr lang="en-US" sz="800" dirty="0"/>
          </a:p>
        </p:txBody>
      </p:sp>
      <p:sp>
        <p:nvSpPr>
          <p:cNvPr id="44" name="Text 9">
            <a:extLst>
              <a:ext uri="{FF2B5EF4-FFF2-40B4-BE49-F238E27FC236}">
                <a16:creationId xmlns:a16="http://schemas.microsoft.com/office/drawing/2014/main" id="{C88C830B-0680-9220-0D84-7F4A1B823115}"/>
              </a:ext>
            </a:extLst>
          </p:cNvPr>
          <p:cNvSpPr/>
          <p:nvPr/>
        </p:nvSpPr>
        <p:spPr>
          <a:xfrm>
            <a:off x="2716521" y="4175317"/>
            <a:ext cx="2839230" cy="5670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학업 이외에 시간이나 노력을 열정적으로 투자해 본 경험은 무엇입니까?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이 직무를 수행하기 위한 남다른 본인의 강점이 있다면 무엇입니까?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마이다스아이티 입사 동기를 말씀해주세요.</a:t>
            </a:r>
            <a:endParaRPr lang="en-US" sz="800" dirty="0"/>
          </a:p>
        </p:txBody>
      </p:sp>
      <p:sp>
        <p:nvSpPr>
          <p:cNvPr id="45" name="Text 10">
            <a:extLst>
              <a:ext uri="{FF2B5EF4-FFF2-40B4-BE49-F238E27FC236}">
                <a16:creationId xmlns:a16="http://schemas.microsoft.com/office/drawing/2014/main" id="{6E03951B-D7D7-5731-B3A4-CA0A5060476F}"/>
              </a:ext>
            </a:extLst>
          </p:cNvPr>
          <p:cNvSpPr/>
          <p:nvPr/>
        </p:nvSpPr>
        <p:spPr>
          <a:xfrm>
            <a:off x="1512602" y="4175317"/>
            <a:ext cx="258112" cy="1946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000" kern="0" spc="-3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열정</a:t>
            </a:r>
            <a:endParaRPr lang="en-US" sz="1000" dirty="0"/>
          </a:p>
        </p:txBody>
      </p:sp>
      <p:sp>
        <p:nvSpPr>
          <p:cNvPr id="46" name="Text 11">
            <a:extLst>
              <a:ext uri="{FF2B5EF4-FFF2-40B4-BE49-F238E27FC236}">
                <a16:creationId xmlns:a16="http://schemas.microsoft.com/office/drawing/2014/main" id="{00111D8B-B10F-D1F3-C3FA-DD2EDE1B8FE2}"/>
              </a:ext>
            </a:extLst>
          </p:cNvPr>
          <p:cNvSpPr/>
          <p:nvPr/>
        </p:nvSpPr>
        <p:spPr>
          <a:xfrm>
            <a:off x="1512602" y="4378440"/>
            <a:ext cx="681246" cy="1608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성취에 대한 욕심</a:t>
            </a:r>
            <a:endParaRPr lang="en-US" sz="800" dirty="0"/>
          </a:p>
        </p:txBody>
      </p:sp>
      <p:sp>
        <p:nvSpPr>
          <p:cNvPr id="48" name="Text 12">
            <a:extLst>
              <a:ext uri="{FF2B5EF4-FFF2-40B4-BE49-F238E27FC236}">
                <a16:creationId xmlns:a16="http://schemas.microsoft.com/office/drawing/2014/main" id="{AE01E35C-FFFD-8C2C-14A4-8B7BCAACC0A0}"/>
              </a:ext>
            </a:extLst>
          </p:cNvPr>
          <p:cNvSpPr/>
          <p:nvPr/>
        </p:nvSpPr>
        <p:spPr>
          <a:xfrm>
            <a:off x="2694206" y="5093071"/>
            <a:ext cx="3461237" cy="5670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합격 통보 후 면접을 어떻게 준비했는지 말씀해주세요.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본인이 참여했던 과제/프로젝트의 효과를 높이기 위해 본인이 노력한 것을 말씀해주세요.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마이다스아이티를 검색했을 때, 본인이 긍정적/부정적으로 해석한 부분을 말씀해주세요.</a:t>
            </a:r>
            <a:endParaRPr lang="en-US" sz="800" dirty="0"/>
          </a:p>
        </p:txBody>
      </p:sp>
      <p:sp>
        <p:nvSpPr>
          <p:cNvPr id="49" name="Text 13">
            <a:extLst>
              <a:ext uri="{FF2B5EF4-FFF2-40B4-BE49-F238E27FC236}">
                <a16:creationId xmlns:a16="http://schemas.microsoft.com/office/drawing/2014/main" id="{1AA3846A-AA7B-ABC3-E3BC-E2CCF01C3CA0}"/>
              </a:ext>
            </a:extLst>
          </p:cNvPr>
          <p:cNvSpPr/>
          <p:nvPr/>
        </p:nvSpPr>
        <p:spPr>
          <a:xfrm>
            <a:off x="1490287" y="5093071"/>
            <a:ext cx="613544" cy="1946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000" kern="0" spc="-3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전략적 사고</a:t>
            </a:r>
            <a:endParaRPr lang="en-US" sz="1000" dirty="0"/>
          </a:p>
        </p:txBody>
      </p:sp>
      <p:sp>
        <p:nvSpPr>
          <p:cNvPr id="50" name="Text 14">
            <a:extLst>
              <a:ext uri="{FF2B5EF4-FFF2-40B4-BE49-F238E27FC236}">
                <a16:creationId xmlns:a16="http://schemas.microsoft.com/office/drawing/2014/main" id="{E35ADA5B-8FC9-0554-7D06-4D1C1B55F630}"/>
              </a:ext>
            </a:extLst>
          </p:cNvPr>
          <p:cNvSpPr/>
          <p:nvPr/>
        </p:nvSpPr>
        <p:spPr>
          <a:xfrm>
            <a:off x="1490287" y="5296193"/>
            <a:ext cx="668552" cy="1608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목적중심/분석력</a:t>
            </a:r>
            <a:endParaRPr lang="en-US" sz="800" dirty="0"/>
          </a:p>
        </p:txBody>
      </p:sp>
      <p:sp>
        <p:nvSpPr>
          <p:cNvPr id="51" name="Text 15">
            <a:extLst>
              <a:ext uri="{FF2B5EF4-FFF2-40B4-BE49-F238E27FC236}">
                <a16:creationId xmlns:a16="http://schemas.microsoft.com/office/drawing/2014/main" id="{445A7DC6-CAEE-C4A7-E0C0-43CD10696034}"/>
              </a:ext>
            </a:extLst>
          </p:cNvPr>
          <p:cNvSpPr/>
          <p:nvPr/>
        </p:nvSpPr>
        <p:spPr>
          <a:xfrm>
            <a:off x="2694206" y="6055772"/>
            <a:ext cx="4451371" cy="36392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대학 시절(혹은 인생에서) 가장 중요하게 생각했던 것은 무엇이고, 그것을 위해 어떤 노력을 해왔는지 말씀해주세요.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자신의 성실성을 몇 점이라 판단하십니까? 주변에서는 어떻게 판단하는지 말씀해주세요.</a:t>
            </a:r>
            <a:endParaRPr lang="en-US" sz="800" dirty="0"/>
          </a:p>
        </p:txBody>
      </p:sp>
      <p:sp>
        <p:nvSpPr>
          <p:cNvPr id="52" name="Text 16">
            <a:extLst>
              <a:ext uri="{FF2B5EF4-FFF2-40B4-BE49-F238E27FC236}">
                <a16:creationId xmlns:a16="http://schemas.microsoft.com/office/drawing/2014/main" id="{0E12FB1E-B547-F76D-5605-5B4A58AB214A}"/>
              </a:ext>
            </a:extLst>
          </p:cNvPr>
          <p:cNvSpPr/>
          <p:nvPr/>
        </p:nvSpPr>
        <p:spPr>
          <a:xfrm>
            <a:off x="1490287" y="6055772"/>
            <a:ext cx="258112" cy="1946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000" kern="0" spc="-3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긍정</a:t>
            </a:r>
            <a:endParaRPr lang="en-US" sz="1000" dirty="0"/>
          </a:p>
        </p:txBody>
      </p:sp>
      <p:sp>
        <p:nvSpPr>
          <p:cNvPr id="53" name="Text 17">
            <a:extLst>
              <a:ext uri="{FF2B5EF4-FFF2-40B4-BE49-F238E27FC236}">
                <a16:creationId xmlns:a16="http://schemas.microsoft.com/office/drawing/2014/main" id="{F9D75816-B4A0-A884-838C-7E9BAC5FA768}"/>
              </a:ext>
            </a:extLst>
          </p:cNvPr>
          <p:cNvSpPr/>
          <p:nvPr/>
        </p:nvSpPr>
        <p:spPr>
          <a:xfrm>
            <a:off x="1490287" y="6258895"/>
            <a:ext cx="693940" cy="1608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꾸준함/규칙 준수</a:t>
            </a:r>
            <a:endParaRPr lang="en-US" sz="800" dirty="0"/>
          </a:p>
        </p:txBody>
      </p:sp>
      <p:sp>
        <p:nvSpPr>
          <p:cNvPr id="54" name="Text 18">
            <a:extLst>
              <a:ext uri="{FF2B5EF4-FFF2-40B4-BE49-F238E27FC236}">
                <a16:creationId xmlns:a16="http://schemas.microsoft.com/office/drawing/2014/main" id="{638391BB-1290-34BF-BFFE-D8ABB1ED8B01}"/>
              </a:ext>
            </a:extLst>
          </p:cNvPr>
          <p:cNvSpPr/>
          <p:nvPr/>
        </p:nvSpPr>
        <p:spPr>
          <a:xfrm>
            <a:off x="2716521" y="6817188"/>
            <a:ext cx="3156581" cy="5670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대인관계에서 가장 중요하게 생각하는 것은 무엇입니까?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어울리기 힘들었던 사람과 공동의 이익을 만들었던 경험이 있다면 말씀해주세요.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주위사람들은 본인을 어떤 사람으로 평가하는지 말씀해주세요.</a:t>
            </a:r>
            <a:endParaRPr lang="en-US" sz="800" dirty="0"/>
          </a:p>
        </p:txBody>
      </p:sp>
      <p:sp>
        <p:nvSpPr>
          <p:cNvPr id="55" name="Text 19">
            <a:extLst>
              <a:ext uri="{FF2B5EF4-FFF2-40B4-BE49-F238E27FC236}">
                <a16:creationId xmlns:a16="http://schemas.microsoft.com/office/drawing/2014/main" id="{0D2D4F77-8A08-4042-BEAC-87B3D79B23AB}"/>
              </a:ext>
            </a:extLst>
          </p:cNvPr>
          <p:cNvSpPr/>
          <p:nvPr/>
        </p:nvSpPr>
        <p:spPr>
          <a:xfrm>
            <a:off x="1512602" y="6817188"/>
            <a:ext cx="258112" cy="1946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000" kern="0" spc="-3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공감</a:t>
            </a:r>
            <a:endParaRPr lang="en-US" sz="1000" dirty="0"/>
          </a:p>
        </p:txBody>
      </p:sp>
      <p:sp>
        <p:nvSpPr>
          <p:cNvPr id="56" name="Text 20">
            <a:extLst>
              <a:ext uri="{FF2B5EF4-FFF2-40B4-BE49-F238E27FC236}">
                <a16:creationId xmlns:a16="http://schemas.microsoft.com/office/drawing/2014/main" id="{CCDBBCBA-8AAA-DEEB-004F-2BF12625A182}"/>
              </a:ext>
            </a:extLst>
          </p:cNvPr>
          <p:cNvSpPr/>
          <p:nvPr/>
        </p:nvSpPr>
        <p:spPr>
          <a:xfrm>
            <a:off x="1512602" y="7020311"/>
            <a:ext cx="693940" cy="1608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존중/배려/따뜻함</a:t>
            </a:r>
            <a:endParaRPr lang="en-US" sz="800" dirty="0"/>
          </a:p>
        </p:txBody>
      </p:sp>
      <p:sp>
        <p:nvSpPr>
          <p:cNvPr id="57" name="Text 27">
            <a:extLst>
              <a:ext uri="{FF2B5EF4-FFF2-40B4-BE49-F238E27FC236}">
                <a16:creationId xmlns:a16="http://schemas.microsoft.com/office/drawing/2014/main" id="{6724403C-98F0-0F25-EB4B-DA5616B509E3}"/>
              </a:ext>
            </a:extLst>
          </p:cNvPr>
          <p:cNvSpPr/>
          <p:nvPr/>
        </p:nvSpPr>
        <p:spPr>
          <a:xfrm>
            <a:off x="2716521" y="7765178"/>
            <a:ext cx="3638953" cy="5670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본인이 회사를 선택할 때 중요하게 생각하는 3가지는 무엇입니까?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본인은 리더형인가요, 팔로워형인가요?</a:t>
            </a:r>
            <a:endParaRPr lang="en-US" sz="800" dirty="0"/>
          </a:p>
          <a:p>
            <a:pPr marL="0" indent="0" algn="l">
              <a:lnSpc>
                <a:spcPts val="1000"/>
              </a:lnSpc>
              <a:spcAft>
                <a:spcPts val="600"/>
              </a:spcAft>
              <a:buNone/>
            </a:pPr>
            <a:r>
              <a:rPr lang="en-US" sz="800" kern="0" spc="-24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Q. 보통 어떤 상황에서 스트레스를 받나요? 본인만의 스트레스 해소법이 있다면 이야기해주세요.</a:t>
            </a:r>
            <a:endParaRPr lang="en-US" sz="800" dirty="0"/>
          </a:p>
        </p:txBody>
      </p:sp>
      <p:sp>
        <p:nvSpPr>
          <p:cNvPr id="58" name="Text 28">
            <a:extLst>
              <a:ext uri="{FF2B5EF4-FFF2-40B4-BE49-F238E27FC236}">
                <a16:creationId xmlns:a16="http://schemas.microsoft.com/office/drawing/2014/main" id="{93791831-900C-A70D-DEC8-51098FC085EE}"/>
              </a:ext>
            </a:extLst>
          </p:cNvPr>
          <p:cNvSpPr/>
          <p:nvPr/>
        </p:nvSpPr>
        <p:spPr>
          <a:xfrm>
            <a:off x="1512602" y="7765178"/>
            <a:ext cx="499298" cy="1946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000" kern="0" spc="-3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기타 질문</a:t>
            </a:r>
            <a:endParaRPr lang="en-US" sz="1000" dirty="0"/>
          </a:p>
        </p:txBody>
      </p:sp>
      <p:sp>
        <p:nvSpPr>
          <p:cNvPr id="60" name="Text 30">
            <a:extLst>
              <a:ext uri="{FF2B5EF4-FFF2-40B4-BE49-F238E27FC236}">
                <a16:creationId xmlns:a16="http://schemas.microsoft.com/office/drawing/2014/main" id="{EAFF9031-E542-B442-07C6-DC92A90C1E07}"/>
              </a:ext>
            </a:extLst>
          </p:cNvPr>
          <p:cNvSpPr/>
          <p:nvPr/>
        </p:nvSpPr>
        <p:spPr>
          <a:xfrm>
            <a:off x="490138" y="1233803"/>
            <a:ext cx="1003269" cy="19586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200" kern="0" spc="-31" dirty="0">
                <a:solidFill>
                  <a:schemeClr val="tx1">
                    <a:lumMod val="85000"/>
                    <a:lumOff val="15000"/>
                  </a:scheme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이런말은 </a:t>
            </a:r>
            <a:r>
              <a:rPr lang="en-US" sz="1200" kern="0" spc="-31" dirty="0">
                <a:solidFill>
                  <a:srgbClr val="00D26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YES!</a:t>
            </a:r>
            <a:endParaRPr lang="en-US" sz="1200" dirty="0">
              <a:solidFill>
                <a:srgbClr val="00D26F"/>
              </a:solidFill>
            </a:endParaRPr>
          </a:p>
        </p:txBody>
      </p:sp>
      <p:sp>
        <p:nvSpPr>
          <p:cNvPr id="61" name="Text 31">
            <a:extLst>
              <a:ext uri="{FF2B5EF4-FFF2-40B4-BE49-F238E27FC236}">
                <a16:creationId xmlns:a16="http://schemas.microsoft.com/office/drawing/2014/main" id="{737510E6-931D-03E3-5B5D-AE2CD9E87B60}"/>
              </a:ext>
            </a:extLst>
          </p:cNvPr>
          <p:cNvSpPr/>
          <p:nvPr/>
        </p:nvSpPr>
        <p:spPr>
          <a:xfrm>
            <a:off x="1407450" y="1229350"/>
            <a:ext cx="268388" cy="25571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543" kern="0" spc="-46" dirty="0">
                <a:solidFill>
                  <a:srgbClr val="1B64DA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😀</a:t>
            </a:r>
            <a:endParaRPr lang="en-US" sz="1543" dirty="0"/>
          </a:p>
        </p:txBody>
      </p:sp>
      <p:sp>
        <p:nvSpPr>
          <p:cNvPr id="63" name="Text 33">
            <a:extLst>
              <a:ext uri="{FF2B5EF4-FFF2-40B4-BE49-F238E27FC236}">
                <a16:creationId xmlns:a16="http://schemas.microsoft.com/office/drawing/2014/main" id="{29AF7E95-E9C0-9766-FC5C-15A4D0C5065F}"/>
              </a:ext>
            </a:extLst>
          </p:cNvPr>
          <p:cNvSpPr/>
          <p:nvPr/>
        </p:nvSpPr>
        <p:spPr>
          <a:xfrm>
            <a:off x="4080544" y="1246564"/>
            <a:ext cx="1234059" cy="19586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200" kern="0" spc="-31" dirty="0">
                <a:solidFill>
                  <a:schemeClr val="tx1">
                    <a:lumMod val="85000"/>
                    <a:lumOff val="15000"/>
                  </a:scheme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이런말은 </a:t>
            </a:r>
            <a:r>
              <a:rPr lang="en-US" sz="1200" kern="0" spc="-31" dirty="0">
                <a:solidFill>
                  <a:srgbClr val="E95652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NO!</a:t>
            </a:r>
            <a:endParaRPr lang="en-US" sz="1200" dirty="0">
              <a:solidFill>
                <a:srgbClr val="E95652"/>
              </a:solidFill>
            </a:endParaRPr>
          </a:p>
        </p:txBody>
      </p:sp>
      <p:sp>
        <p:nvSpPr>
          <p:cNvPr id="64" name="Text 34">
            <a:extLst>
              <a:ext uri="{FF2B5EF4-FFF2-40B4-BE49-F238E27FC236}">
                <a16:creationId xmlns:a16="http://schemas.microsoft.com/office/drawing/2014/main" id="{37E754BE-3D53-AA53-F9C1-498C80E27097}"/>
              </a:ext>
            </a:extLst>
          </p:cNvPr>
          <p:cNvSpPr/>
          <p:nvPr/>
        </p:nvSpPr>
        <p:spPr>
          <a:xfrm>
            <a:off x="4942206" y="1243741"/>
            <a:ext cx="268388" cy="25571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543" kern="0" spc="-46" dirty="0">
                <a:solidFill>
                  <a:srgbClr val="1B64DA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🤐</a:t>
            </a:r>
            <a:endParaRPr lang="en-US" sz="1543" dirty="0"/>
          </a:p>
        </p:txBody>
      </p:sp>
      <p:sp>
        <p:nvSpPr>
          <p:cNvPr id="65" name="Text 35">
            <a:extLst>
              <a:ext uri="{FF2B5EF4-FFF2-40B4-BE49-F238E27FC236}">
                <a16:creationId xmlns:a16="http://schemas.microsoft.com/office/drawing/2014/main" id="{06FA13A9-B3E5-D819-554A-863DAD7F87A1}"/>
              </a:ext>
            </a:extLst>
          </p:cNvPr>
          <p:cNvSpPr/>
          <p:nvPr/>
        </p:nvSpPr>
        <p:spPr>
          <a:xfrm>
            <a:off x="340623" y="9620216"/>
            <a:ext cx="2788454" cy="22428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400"/>
              </a:lnSpc>
              <a:buNone/>
            </a:pPr>
            <a:r>
              <a:rPr lang="en-US" sz="1100" kern="0" spc="-33" dirty="0">
                <a:solidFill>
                  <a:srgbClr val="F04452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채용절차의 공정화와 관한 법률에 따른 주의사항 안내</a:t>
            </a:r>
            <a:endParaRPr lang="en-US" sz="1100" dirty="0"/>
          </a:p>
        </p:txBody>
      </p:sp>
      <p:sp>
        <p:nvSpPr>
          <p:cNvPr id="66" name="Text 36">
            <a:extLst>
              <a:ext uri="{FF2B5EF4-FFF2-40B4-BE49-F238E27FC236}">
                <a16:creationId xmlns:a16="http://schemas.microsoft.com/office/drawing/2014/main" id="{E072063F-AA82-4382-83C0-713A4396E423}"/>
              </a:ext>
            </a:extLst>
          </p:cNvPr>
          <p:cNvSpPr/>
          <p:nvPr/>
        </p:nvSpPr>
        <p:spPr>
          <a:xfrm>
            <a:off x="340623" y="9891805"/>
            <a:ext cx="6448564" cy="50780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spcAft>
                <a:spcPts val="400"/>
              </a:spcAft>
              <a:buNone/>
            </a:pP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「채용절차의 공정화와 관한 법률」에 따라, 직무수행과 무관한 구직자의 개인정보를 기초 심사 자료에 기재하도록 요구하거나 입증 자료로 </a:t>
            </a: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수집하는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것은</a:t>
            </a:r>
            <a:b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900" kern="0" spc="-27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채용절차법</a:t>
            </a: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제 4조의 3항에 위배 됩니다. 위반시 500만원의 과태료가 부과됩니다. (2019.4.16 신설)</a:t>
            </a:r>
            <a:endParaRPr lang="en-US" sz="900" dirty="0"/>
          </a:p>
          <a:p>
            <a:pPr marL="0" indent="0" algn="l">
              <a:spcAft>
                <a:spcPts val="400"/>
              </a:spcAft>
              <a:buNone/>
            </a:pPr>
            <a:r>
              <a:rPr lang="en-US" sz="900" kern="0" spc="-27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구직자 본인의 용모 ･ ･체중 등의 신체적 조건, 출신지역 ･혼인여부 ･재산, 직계존비속 및 형제자매의 학력 ･직업 ･재산</a:t>
            </a:r>
            <a:endParaRPr lang="en-US" sz="900" dirty="0"/>
          </a:p>
        </p:txBody>
      </p:sp>
      <p:cxnSp>
        <p:nvCxnSpPr>
          <p:cNvPr id="73" name="직선 연결선[R] 72">
            <a:extLst>
              <a:ext uri="{FF2B5EF4-FFF2-40B4-BE49-F238E27FC236}">
                <a16:creationId xmlns:a16="http://schemas.microsoft.com/office/drawing/2014/main" id="{D2015F6F-4EF6-ED0C-B9F6-F2965940217A}"/>
              </a:ext>
            </a:extLst>
          </p:cNvPr>
          <p:cNvCxnSpPr>
            <a:cxnSpLocks/>
          </p:cNvCxnSpPr>
          <p:nvPr/>
        </p:nvCxnSpPr>
        <p:spPr>
          <a:xfrm>
            <a:off x="340623" y="3050649"/>
            <a:ext cx="6908647" cy="0"/>
          </a:xfrm>
          <a:prstGeom prst="line">
            <a:avLst/>
          </a:prstGeom>
          <a:ln w="6350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[R] 73">
            <a:extLst>
              <a:ext uri="{FF2B5EF4-FFF2-40B4-BE49-F238E27FC236}">
                <a16:creationId xmlns:a16="http://schemas.microsoft.com/office/drawing/2014/main" id="{950A6D9E-EE49-4821-A437-5F4125FD16F4}"/>
              </a:ext>
            </a:extLst>
          </p:cNvPr>
          <p:cNvCxnSpPr>
            <a:cxnSpLocks/>
          </p:cNvCxnSpPr>
          <p:nvPr/>
        </p:nvCxnSpPr>
        <p:spPr>
          <a:xfrm>
            <a:off x="1407450" y="3947938"/>
            <a:ext cx="5841820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[R] 75">
            <a:extLst>
              <a:ext uri="{FF2B5EF4-FFF2-40B4-BE49-F238E27FC236}">
                <a16:creationId xmlns:a16="http://schemas.microsoft.com/office/drawing/2014/main" id="{045311CA-B3EC-102B-60DE-35DC1FD7DD90}"/>
              </a:ext>
            </a:extLst>
          </p:cNvPr>
          <p:cNvCxnSpPr>
            <a:cxnSpLocks/>
          </p:cNvCxnSpPr>
          <p:nvPr/>
        </p:nvCxnSpPr>
        <p:spPr>
          <a:xfrm>
            <a:off x="1385135" y="4885332"/>
            <a:ext cx="5841820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4">
            <a:extLst>
              <a:ext uri="{FF2B5EF4-FFF2-40B4-BE49-F238E27FC236}">
                <a16:creationId xmlns:a16="http://schemas.microsoft.com/office/drawing/2014/main" id="{92ABDE1B-78D5-EEAC-080A-CE47E052557D}"/>
              </a:ext>
            </a:extLst>
          </p:cNvPr>
          <p:cNvSpPr/>
          <p:nvPr/>
        </p:nvSpPr>
        <p:spPr>
          <a:xfrm>
            <a:off x="350248" y="323975"/>
            <a:ext cx="2343958" cy="35948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300"/>
              </a:lnSpc>
              <a:buNone/>
            </a:pPr>
            <a:r>
              <a:rPr lang="en-US" sz="1900" kern="0" spc="-57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채용</a:t>
            </a:r>
            <a:r>
              <a:rPr lang="en-US" sz="1900" kern="0" spc="-57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면접 가이드</a:t>
            </a:r>
            <a:endParaRPr lang="en-US" sz="1900" dirty="0"/>
          </a:p>
        </p:txBody>
      </p:sp>
      <p:cxnSp>
        <p:nvCxnSpPr>
          <p:cNvPr id="3" name="직선 연결선[R] 2">
            <a:extLst>
              <a:ext uri="{FF2B5EF4-FFF2-40B4-BE49-F238E27FC236}">
                <a16:creationId xmlns:a16="http://schemas.microsoft.com/office/drawing/2014/main" id="{CDC19EC8-E3A7-B9BD-B677-AF2E69CC9414}"/>
              </a:ext>
            </a:extLst>
          </p:cNvPr>
          <p:cNvCxnSpPr>
            <a:cxnSpLocks/>
          </p:cNvCxnSpPr>
          <p:nvPr/>
        </p:nvCxnSpPr>
        <p:spPr>
          <a:xfrm>
            <a:off x="340623" y="1068422"/>
            <a:ext cx="3280401" cy="0"/>
          </a:xfrm>
          <a:prstGeom prst="line">
            <a:avLst/>
          </a:prstGeom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[R] 3">
            <a:extLst>
              <a:ext uri="{FF2B5EF4-FFF2-40B4-BE49-F238E27FC236}">
                <a16:creationId xmlns:a16="http://schemas.microsoft.com/office/drawing/2014/main" id="{0A47AA72-77CA-7400-C7C3-D78CA92557B9}"/>
              </a:ext>
            </a:extLst>
          </p:cNvPr>
          <p:cNvCxnSpPr>
            <a:cxnSpLocks/>
          </p:cNvCxnSpPr>
          <p:nvPr/>
        </p:nvCxnSpPr>
        <p:spPr>
          <a:xfrm>
            <a:off x="3950208" y="1068422"/>
            <a:ext cx="3282696" cy="0"/>
          </a:xfrm>
          <a:prstGeom prst="line">
            <a:avLst/>
          </a:prstGeom>
          <a:ln w="6350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[R] 12">
            <a:extLst>
              <a:ext uri="{FF2B5EF4-FFF2-40B4-BE49-F238E27FC236}">
                <a16:creationId xmlns:a16="http://schemas.microsoft.com/office/drawing/2014/main" id="{1DD5550C-6632-A39D-B23E-A19366D2AE5B}"/>
              </a:ext>
            </a:extLst>
          </p:cNvPr>
          <p:cNvCxnSpPr>
            <a:cxnSpLocks/>
          </p:cNvCxnSpPr>
          <p:nvPr/>
        </p:nvCxnSpPr>
        <p:spPr>
          <a:xfrm>
            <a:off x="1409272" y="5827713"/>
            <a:ext cx="5841820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[R] 13">
            <a:extLst>
              <a:ext uri="{FF2B5EF4-FFF2-40B4-BE49-F238E27FC236}">
                <a16:creationId xmlns:a16="http://schemas.microsoft.com/office/drawing/2014/main" id="{67C1AEAD-41D1-24FA-9350-790240ABBC60}"/>
              </a:ext>
            </a:extLst>
          </p:cNvPr>
          <p:cNvCxnSpPr>
            <a:cxnSpLocks/>
          </p:cNvCxnSpPr>
          <p:nvPr/>
        </p:nvCxnSpPr>
        <p:spPr>
          <a:xfrm>
            <a:off x="1385135" y="6606004"/>
            <a:ext cx="5841820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[R] 14">
            <a:extLst>
              <a:ext uri="{FF2B5EF4-FFF2-40B4-BE49-F238E27FC236}">
                <a16:creationId xmlns:a16="http://schemas.microsoft.com/office/drawing/2014/main" id="{71F5FC10-40CD-3500-3EE5-399AF163A678}"/>
              </a:ext>
            </a:extLst>
          </p:cNvPr>
          <p:cNvCxnSpPr>
            <a:cxnSpLocks/>
          </p:cNvCxnSpPr>
          <p:nvPr/>
        </p:nvCxnSpPr>
        <p:spPr>
          <a:xfrm>
            <a:off x="1407450" y="7564548"/>
            <a:ext cx="5841820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>
            <a:extLst>
              <a:ext uri="{FF2B5EF4-FFF2-40B4-BE49-F238E27FC236}">
                <a16:creationId xmlns:a16="http://schemas.microsoft.com/office/drawing/2014/main" id="{52771E93-B7D1-03F9-A280-3B265466C4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0880"/>
          <a:stretch/>
        </p:blipFill>
        <p:spPr>
          <a:xfrm>
            <a:off x="6649010" y="345517"/>
            <a:ext cx="539685" cy="38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057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997</Words>
  <Application>Microsoft Macintosh PowerPoint</Application>
  <PresentationFormat>사용자 지정</PresentationFormat>
  <Paragraphs>104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Pretendard Bold</vt:lpstr>
      <vt:lpstr>Pretendard Medium</vt:lpstr>
      <vt:lpstr>Pretendard Regular</vt:lpstr>
      <vt:lpstr>Pretendard SemiBold</vt:lpstr>
      <vt:lpstr>Arial</vt:lpstr>
      <vt:lpstr>Office Theme</vt:lpstr>
      <vt:lpstr>PowerPoint 프레젠테이션</vt:lpstr>
      <vt:lpstr>PowerPoint 프레젠테이션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Salt 채은빈</cp:lastModifiedBy>
  <cp:revision>59</cp:revision>
  <dcterms:created xsi:type="dcterms:W3CDTF">2023-09-11T03:38:37Z</dcterms:created>
  <dcterms:modified xsi:type="dcterms:W3CDTF">2024-08-01T02:55:03Z</dcterms:modified>
</cp:coreProperties>
</file>