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9" r:id="rId2"/>
    <p:sldId id="258" r:id="rId3"/>
    <p:sldId id="261" r:id="rId4"/>
    <p:sldId id="262" r:id="rId5"/>
    <p:sldId id="269" r:id="rId6"/>
    <p:sldId id="263" r:id="rId7"/>
    <p:sldId id="264" r:id="rId8"/>
    <p:sldId id="265" r:id="rId9"/>
    <p:sldId id="266" r:id="rId10"/>
    <p:sldId id="267" r:id="rId11"/>
    <p:sldId id="268" r:id="rId12"/>
  </p:sldIdLst>
  <p:sldSz cx="24387175" cy="13716000"/>
  <p:notesSz cx="13716000" cy="2438717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E63"/>
    <a:srgbClr val="068E49"/>
    <a:srgbClr val="008F47"/>
    <a:srgbClr val="F6F6F7"/>
    <a:srgbClr val="4F78FF"/>
    <a:srgbClr val="182FA7"/>
    <a:srgbClr val="4656FF"/>
    <a:srgbClr val="3540C1"/>
    <a:srgbClr val="00D26E"/>
    <a:srgbClr val="B2F1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66"/>
    <p:restoredTop sz="97698"/>
  </p:normalViewPr>
  <p:slideViewPr>
    <p:cSldViewPr snapToGrid="0">
      <p:cViewPr varScale="1">
        <p:scale>
          <a:sx n="104" d="100"/>
          <a:sy n="104" d="100"/>
        </p:scale>
        <p:origin x="1984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341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055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964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64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8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058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189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635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570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972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77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>
            <a:extLst>
              <a:ext uri="{FF2B5EF4-FFF2-40B4-BE49-F238E27FC236}">
                <a16:creationId xmlns:a16="http://schemas.microsoft.com/office/drawing/2014/main" id="{C0BA9324-DA54-B313-28F4-050DC11B85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63" r="16663"/>
          <a:stretch/>
        </p:blipFill>
        <p:spPr>
          <a:xfrm>
            <a:off x="11584654" y="758681"/>
            <a:ext cx="12202518" cy="12199810"/>
          </a:xfrm>
          <a:prstGeom prst="roundRect">
            <a:avLst>
              <a:gd name="adj" fmla="val 249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 28">
            <a:extLst>
              <a:ext uri="{FF2B5EF4-FFF2-40B4-BE49-F238E27FC236}">
                <a16:creationId xmlns:a16="http://schemas.microsoft.com/office/drawing/2014/main" id="{4357AB04-75AA-53F8-D3F6-455B966B336D}"/>
              </a:ext>
            </a:extLst>
          </p:cNvPr>
          <p:cNvSpPr/>
          <p:nvPr/>
        </p:nvSpPr>
        <p:spPr>
          <a:xfrm>
            <a:off x="1225702" y="2641253"/>
            <a:ext cx="8565950" cy="2462213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spAutoFit/>
          </a:bodyPr>
          <a:lstStyle/>
          <a:p>
            <a:pPr marL="0" indent="0" algn="l">
              <a:buNone/>
            </a:pPr>
            <a:r>
              <a:rPr lang="ko-KR" altLang="en-US" sz="8000" dirty="0"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채용 </a:t>
            </a:r>
            <a:r>
              <a:rPr lang="en-US" altLang="ko-KR" sz="8000" dirty="0"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JD</a:t>
            </a:r>
            <a:endParaRPr lang="en-US" sz="8000" dirty="0"/>
          </a:p>
          <a:p>
            <a:pPr marL="0" indent="0" algn="l">
              <a:buNone/>
            </a:pPr>
            <a:r>
              <a:rPr lang="ko-KR" altLang="en-US" sz="8000" dirty="0" err="1">
                <a:latin typeface="Pretendard Bold" pitchFamily="34" charset="0"/>
                <a:ea typeface="Pretendard Bold" pitchFamily="34" charset="-122"/>
                <a:cs typeface="Pretendard Bold" pitchFamily="34" charset="-120"/>
              </a:rPr>
              <a:t>작성 가이드</a:t>
            </a:r>
            <a:endParaRPr lang="en-US" sz="8000" dirty="0"/>
          </a:p>
        </p:txBody>
      </p:sp>
      <p:pic>
        <p:nvPicPr>
          <p:cNvPr id="8" name="그림 7" descr="상징, 스크린샷, 그래픽, 디자인이(가) 표시된 사진&#10;&#10;자동 생성된 설명">
            <a:extLst>
              <a:ext uri="{FF2B5EF4-FFF2-40B4-BE49-F238E27FC236}">
                <a16:creationId xmlns:a16="http://schemas.microsoft.com/office/drawing/2014/main" id="{60163928-C54D-5CEC-BB33-246CE056B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02" y="1123484"/>
            <a:ext cx="1341660" cy="1341660"/>
          </a:xfrm>
          <a:prstGeom prst="rect">
            <a:avLst/>
          </a:prstGeom>
        </p:spPr>
      </p:pic>
      <p:sp>
        <p:nvSpPr>
          <p:cNvPr id="9" name="Text 2">
            <a:extLst>
              <a:ext uri="{FF2B5EF4-FFF2-40B4-BE49-F238E27FC236}">
                <a16:creationId xmlns:a16="http://schemas.microsoft.com/office/drawing/2014/main" id="{95E3B54B-16D4-87AB-7F7E-EDE15F03C437}"/>
              </a:ext>
            </a:extLst>
          </p:cNvPr>
          <p:cNvSpPr/>
          <p:nvPr/>
        </p:nvSpPr>
        <p:spPr>
          <a:xfrm>
            <a:off x="932717" y="11262116"/>
            <a:ext cx="4851395" cy="27033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857250" lvl="1" indent="-514350" algn="l">
              <a:lnSpc>
                <a:spcPts val="3580"/>
              </a:lnSpc>
              <a:buSzPct val="100000"/>
              <a:buFont typeface="+mj-lt"/>
              <a:buAutoNum type="arabicPeriod"/>
            </a:pPr>
            <a:r>
              <a:rPr lang="ko-KR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채용 공고 작성 가이드</a:t>
            </a:r>
            <a:endParaRPr lang="en-US" altLang="ko-KR" sz="2600" dirty="0">
              <a:solidFill>
                <a:schemeClr val="tx1">
                  <a:lumMod val="65000"/>
                  <a:lumOff val="35000"/>
                </a:schemeClr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marL="857250" lvl="1" indent="-514350" algn="l">
              <a:lnSpc>
                <a:spcPts val="3580"/>
              </a:lnSpc>
              <a:buSzPct val="100000"/>
              <a:buFont typeface="+mj-lt"/>
              <a:buAutoNum type="arabicPeriod"/>
            </a:pPr>
            <a:r>
              <a:rPr lang="ko-KR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공고 예시</a:t>
            </a:r>
            <a:endParaRPr lang="en-US" altLang="ko-KR" sz="2600" dirty="0">
              <a:solidFill>
                <a:schemeClr val="tx1">
                  <a:lumMod val="65000"/>
                  <a:lumOff val="35000"/>
                </a:schemeClr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marL="857250" lvl="1" indent="-514350" algn="l">
              <a:lnSpc>
                <a:spcPts val="3580"/>
              </a:lnSpc>
              <a:buSzPct val="100000"/>
              <a:buFont typeface="+mj-lt"/>
              <a:buAutoNum type="arabicPeriod"/>
            </a:pPr>
            <a:r>
              <a:rPr lang="ko-KR" altLang="en-US" sz="2600" dirty="0">
                <a:solidFill>
                  <a:schemeClr val="tx1">
                    <a:lumMod val="65000"/>
                    <a:lumOff val="35000"/>
                  </a:schemeClr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직무 별 세부 정보</a:t>
            </a:r>
            <a:endParaRPr lang="en-US" altLang="ko-KR" sz="2600" dirty="0">
              <a:solidFill>
                <a:schemeClr val="tx1">
                  <a:lumMod val="65000"/>
                  <a:lumOff val="35000"/>
                </a:schemeClr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  <a:p>
            <a:pPr marL="857250" lvl="1" indent="-514350" algn="l">
              <a:lnSpc>
                <a:spcPts val="3580"/>
              </a:lnSpc>
              <a:buSzPct val="100000"/>
              <a:buFont typeface="+mj-lt"/>
              <a:buAutoNum type="arabicPeriod"/>
            </a:pPr>
            <a:endParaRPr lang="en-US" sz="2600" dirty="0">
              <a:solidFill>
                <a:schemeClr val="tx1">
                  <a:lumMod val="65000"/>
                  <a:lumOff val="35000"/>
                </a:schemeClr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314064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AF466386-87F5-CD09-4F8E-124E2461C280}"/>
              </a:ext>
            </a:extLst>
          </p:cNvPr>
          <p:cNvSpPr/>
          <p:nvPr/>
        </p:nvSpPr>
        <p:spPr>
          <a:xfrm>
            <a:off x="7977381" y="2228250"/>
            <a:ext cx="8090547" cy="11487750"/>
          </a:xfrm>
          <a:prstGeom prst="rect">
            <a:avLst/>
          </a:prstGeom>
          <a:solidFill>
            <a:srgbClr val="F5F5F6"/>
          </a:soli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sp>
        <p:nvSpPr>
          <p:cNvPr id="155" name="Text 9">
            <a:extLst>
              <a:ext uri="{FF2B5EF4-FFF2-40B4-BE49-F238E27FC236}">
                <a16:creationId xmlns:a16="http://schemas.microsoft.com/office/drawing/2014/main" id="{EA165301-3EC3-3920-A099-9965842DEB48}"/>
              </a:ext>
            </a:extLst>
          </p:cNvPr>
          <p:cNvSpPr/>
          <p:nvPr/>
        </p:nvSpPr>
        <p:spPr>
          <a:xfrm>
            <a:off x="1882377" y="417154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직무별 </a:t>
            </a:r>
            <a:r>
              <a:rPr lang="en-US" altLang="ko-KR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JD (Job Discription) </a:t>
            </a: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요건</a:t>
            </a:r>
            <a:endParaRPr lang="en-US" altLang="ko-Kore-KR" sz="4000" dirty="0"/>
          </a:p>
        </p:txBody>
      </p:sp>
      <p:sp>
        <p:nvSpPr>
          <p:cNvPr id="156" name="Text 10">
            <a:extLst>
              <a:ext uri="{FF2B5EF4-FFF2-40B4-BE49-F238E27FC236}">
                <a16:creationId xmlns:a16="http://schemas.microsoft.com/office/drawing/2014/main" id="{ED1E7D5A-C96C-05C8-859C-B8A535349A5F}"/>
              </a:ext>
            </a:extLst>
          </p:cNvPr>
          <p:cNvSpPr/>
          <p:nvPr/>
        </p:nvSpPr>
        <p:spPr>
          <a:xfrm>
            <a:off x="924336" y="449371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03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  <p:sp>
        <p:nvSpPr>
          <p:cNvPr id="4" name="Text 9">
            <a:extLst>
              <a:ext uri="{FF2B5EF4-FFF2-40B4-BE49-F238E27FC236}">
                <a16:creationId xmlns:a16="http://schemas.microsoft.com/office/drawing/2014/main" id="{4C0C8DC2-34C5-B333-B598-B4ED5C2F20C8}"/>
              </a:ext>
            </a:extLst>
          </p:cNvPr>
          <p:cNvSpPr/>
          <p:nvPr/>
        </p:nvSpPr>
        <p:spPr>
          <a:xfrm>
            <a:off x="924336" y="1098472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/</a:t>
            </a:r>
            <a:r>
              <a:rPr lang="ko-KR" altLang="en-US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</a:t>
            </a:r>
            <a:r>
              <a:rPr lang="en-US" altLang="ko-KR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HR</a:t>
            </a:r>
            <a:endParaRPr lang="en-US" altLang="ko-Kore-KR" sz="3200" dirty="0">
              <a:solidFill>
                <a:srgbClr val="00BE6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6" name="Text 9">
            <a:extLst>
              <a:ext uri="{FF2B5EF4-FFF2-40B4-BE49-F238E27FC236}">
                <a16:creationId xmlns:a16="http://schemas.microsoft.com/office/drawing/2014/main" id="{0E1EA848-8F2A-48F6-F1CA-8FE5917DBFB1}"/>
              </a:ext>
            </a:extLst>
          </p:cNvPr>
          <p:cNvSpPr/>
          <p:nvPr/>
        </p:nvSpPr>
        <p:spPr>
          <a:xfrm>
            <a:off x="924336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주요업무</a:t>
            </a:r>
            <a:endParaRPr lang="en-US" altLang="ko-Kore-KR" sz="2800" dirty="0"/>
          </a:p>
        </p:txBody>
      </p:sp>
      <p:cxnSp>
        <p:nvCxnSpPr>
          <p:cNvPr id="11" name="직선 연결선[R] 10">
            <a:extLst>
              <a:ext uri="{FF2B5EF4-FFF2-40B4-BE49-F238E27FC236}">
                <a16:creationId xmlns:a16="http://schemas.microsoft.com/office/drawing/2014/main" id="{7DDEB7C6-30BE-126F-541D-CED6595508BD}"/>
              </a:ext>
            </a:extLst>
          </p:cNvPr>
          <p:cNvCxnSpPr>
            <a:cxnSpLocks/>
          </p:cNvCxnSpPr>
          <p:nvPr/>
        </p:nvCxnSpPr>
        <p:spPr>
          <a:xfrm>
            <a:off x="924336" y="2228250"/>
            <a:ext cx="22455617" cy="0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9">
            <a:extLst>
              <a:ext uri="{FF2B5EF4-FFF2-40B4-BE49-F238E27FC236}">
                <a16:creationId xmlns:a16="http://schemas.microsoft.com/office/drawing/2014/main" id="{9A1EE892-CD19-E378-07B6-01FD975BA4F8}"/>
              </a:ext>
            </a:extLst>
          </p:cNvPr>
          <p:cNvSpPr/>
          <p:nvPr/>
        </p:nvSpPr>
        <p:spPr>
          <a:xfrm>
            <a:off x="8534189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자격요건</a:t>
            </a:r>
            <a:endParaRPr lang="en-US" altLang="ko-Kore-KR" sz="2800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E9F0EE7E-6B34-6BAB-2001-3820FAA73649}"/>
              </a:ext>
            </a:extLst>
          </p:cNvPr>
          <p:cNvSpPr/>
          <p:nvPr/>
        </p:nvSpPr>
        <p:spPr>
          <a:xfrm>
            <a:off x="16799648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3.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우대사항</a:t>
            </a:r>
            <a:endParaRPr lang="en-US" altLang="ko-Kore-KR" sz="2800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47A17DF3-3B9A-5CE2-CA9D-01FF865BDEB3}"/>
              </a:ext>
            </a:extLst>
          </p:cNvPr>
          <p:cNvSpPr/>
          <p:nvPr/>
        </p:nvSpPr>
        <p:spPr>
          <a:xfrm>
            <a:off x="0" y="11023412"/>
            <a:ext cx="7977381" cy="26729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rgbClr val="F6F6F7"/>
              </a:gs>
            </a:gsLst>
            <a:lin ang="5400000" scaled="1"/>
          </a:gra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CB52D469-41D7-3CE4-14AD-A2A9FFA518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635439"/>
              </p:ext>
            </p:extLst>
          </p:nvPr>
        </p:nvGraphicFramePr>
        <p:xfrm>
          <a:off x="924336" y="3125170"/>
          <a:ext cx="5698378" cy="119424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98378">
                  <a:extLst>
                    <a:ext uri="{9D8B030D-6E8A-4147-A177-3AD203B41FA5}">
                      <a16:colId xmlns:a16="http://schemas.microsoft.com/office/drawing/2014/main" val="57023302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우수 인재 발굴 및 관리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소싱 파이프라인 구축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타켓인력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Pool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확보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및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DB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관리 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74952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채용 프로세스 고도화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서류검토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면접 등 채용 전반에 걸친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효과성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효율성 제고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6423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채용 데이터 분석 및 단계별 모니터링 지표 수립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25073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OO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산업 시장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인재 동향 분석 및 당사 채용브랜드 구축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96948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인사운영 전반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채용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근태 및 연차관리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복리후생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각종 제증명 및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인사서류 관리 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58229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HR data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관리 및 분석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145524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핵심가치 기반의 다양한 조직 문화 활동 기획 및 운영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665966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포지션에 적합한 인재서치 및 제안부터 처우협의까지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904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인재풀 리서치 및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DB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407165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채용 채널 활성화 방안 수립 및 실행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972917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전문직군 적합 채널 발굴 및 신규채널 발굴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571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채용 브랜딩 기획 및 운영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056119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채널별 콘텐츠 기획 및 홍보 실행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24274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HR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실무와 노동관계법을 관통하는 인사이트로 인사제도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관리 및 고도화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493879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노동조합 단체협약 및 임금교섭 실무 담당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61774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사내 컴플라이언스 조사 및 보고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기타 도큐멘테이션 등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윤리경영 실무 담당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45055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조직 및 인사발령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근무제도 등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HRM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실무 운영 및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HRIS</a:t>
                      </a: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관리 운영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고도화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82040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HR Data Analytics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를 기반으로 한 인사제도 개선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36133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HR function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의 전반적인 이해를 기반으로한 인사제도의 관리 및 개선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464669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본사 직원 인건비 운영 관리 및 인건비 분석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급여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퇴직급여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성과급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수당 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409739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4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대보험 취득 및 상실 신고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6043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endParaRPr lang="ko-KR" altLang="en-US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163914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782721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endParaRPr lang="ko-KR" altLang="en-US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388416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endParaRPr lang="ko-KR" altLang="en-US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7412834"/>
                  </a:ext>
                </a:extLst>
              </a:tr>
            </a:tbl>
          </a:graphicData>
        </a:graphic>
      </p:graphicFrame>
      <p:sp>
        <p:nvSpPr>
          <p:cNvPr id="5" name="직사각형 4">
            <a:extLst>
              <a:ext uri="{FF2B5EF4-FFF2-40B4-BE49-F238E27FC236}">
                <a16:creationId xmlns:a16="http://schemas.microsoft.com/office/drawing/2014/main" id="{8266A844-D9E8-270B-A602-E871D72CF3EC}"/>
              </a:ext>
            </a:extLst>
          </p:cNvPr>
          <p:cNvSpPr/>
          <p:nvPr/>
        </p:nvSpPr>
        <p:spPr>
          <a:xfrm>
            <a:off x="-8003" y="11052172"/>
            <a:ext cx="7977381" cy="26729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rgbClr val="F6F6F7"/>
              </a:gs>
            </a:gsLst>
            <a:lin ang="5400000" scaled="1"/>
          </a:gra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9F572C48-0444-05C0-DC10-8620D1A51F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079594"/>
              </p:ext>
            </p:extLst>
          </p:nvPr>
        </p:nvGraphicFramePr>
        <p:xfrm>
          <a:off x="8534189" y="3125170"/>
          <a:ext cx="5880100" cy="59855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80100">
                  <a:extLst>
                    <a:ext uri="{9D8B030D-6E8A-4147-A177-3AD203B41FA5}">
                      <a16:colId xmlns:a16="http://schemas.microsoft.com/office/drawing/2014/main" val="3988704887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채용 경력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5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27755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OO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산업 內 리크루팅 경험 필수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100626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채용기획 및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Target Recruiting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가능자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055985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HRM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업무 및 프로세스에 대한 높은 이해도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084441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IT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스타트업 또는 빠르게 성장하는 조직에서의 인사 경험이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69683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관련 업종 경력자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n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~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N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이신 분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071957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채용 업무만 최소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4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 경험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42104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노무사 자격증을 보유하고 있으신 경우 법인실무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2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 또는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기업실무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3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06210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노동관계법령에 대한 깊이 있는 이해와 학습으로 실무적용이 가능하신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812335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HRM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전반에 대한 경험과 이해를 바탕으로 업무를 주도적으로 추진할 수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086033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통계적이고 분석적인 문제해결 능력이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588409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급여실무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2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 경험자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사원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~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대리급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11674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근로기준법 및 인사 전반적인 시스템을 이해하고 있으신 분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51815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능동적이고 원활한 커뮤니케이션 능력을 보유하신분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3231668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9F715D9A-A971-7F71-04AA-B485DA0BF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063072"/>
              </p:ext>
            </p:extLst>
          </p:nvPr>
        </p:nvGraphicFramePr>
        <p:xfrm>
          <a:off x="16799648" y="3125170"/>
          <a:ext cx="5829300" cy="67551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9300">
                  <a:extLst>
                    <a:ext uri="{9D8B030D-6E8A-4147-A177-3AD203B41FA5}">
                      <a16:colId xmlns:a16="http://schemas.microsoft.com/office/drawing/2014/main" val="2670044543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핵심 인재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Direct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소싱 경험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421968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IT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업계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HR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경험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741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영어 커뮤니케이션 역량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949328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빠른 입사 가능자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57694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Stock Option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 주식 보상 프로그램 기획 및 운영 경험이 있으신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069854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변화에 유연하고 도전적인 성향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95928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주도적 실행력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9533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원활한 커뮤니케이션 능력 보유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72482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빠르게 성장하는 조직에서의 근무 경험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28338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패션회사 전문직군 이해도 보유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34572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채용방식에 대한 지속적인 학습 수행자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696819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HR initiative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로 맡은 직무를 완성도 있게 추진할 수 있는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50252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이해관계자들과의 긍정적이고 유연한 커뮤니케이션 스킬을 가지신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71581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1000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 이상 사업장 급여 업무 유경험 및 급여 아웃소싱 경력자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084475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SAP ERP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인사 프로그램 및 그룹웨어 활용 가능자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42935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HR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담당자로서 커리어를 이어나가고 싶은분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36989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HR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관련 자격 보유자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019634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MS Office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활용능력 보유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8098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7569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E5D3E579-E70A-12D8-9F80-16E2C363EBC9}"/>
              </a:ext>
            </a:extLst>
          </p:cNvPr>
          <p:cNvSpPr/>
          <p:nvPr/>
        </p:nvSpPr>
        <p:spPr>
          <a:xfrm>
            <a:off x="7977381" y="2228250"/>
            <a:ext cx="8090547" cy="11487750"/>
          </a:xfrm>
          <a:prstGeom prst="rect">
            <a:avLst/>
          </a:prstGeom>
          <a:solidFill>
            <a:srgbClr val="F5F5F6"/>
          </a:soli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sp>
        <p:nvSpPr>
          <p:cNvPr id="155" name="Text 9">
            <a:extLst>
              <a:ext uri="{FF2B5EF4-FFF2-40B4-BE49-F238E27FC236}">
                <a16:creationId xmlns:a16="http://schemas.microsoft.com/office/drawing/2014/main" id="{EA165301-3EC3-3920-A099-9965842DEB48}"/>
              </a:ext>
            </a:extLst>
          </p:cNvPr>
          <p:cNvSpPr/>
          <p:nvPr/>
        </p:nvSpPr>
        <p:spPr>
          <a:xfrm>
            <a:off x="1882377" y="417154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직무별 </a:t>
            </a:r>
            <a:r>
              <a:rPr lang="en-US" altLang="ko-KR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JD (Job Discription) </a:t>
            </a: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요건</a:t>
            </a:r>
            <a:endParaRPr lang="en-US" altLang="ko-Kore-KR" sz="4000" dirty="0"/>
          </a:p>
        </p:txBody>
      </p:sp>
      <p:sp>
        <p:nvSpPr>
          <p:cNvPr id="156" name="Text 10">
            <a:extLst>
              <a:ext uri="{FF2B5EF4-FFF2-40B4-BE49-F238E27FC236}">
                <a16:creationId xmlns:a16="http://schemas.microsoft.com/office/drawing/2014/main" id="{ED1E7D5A-C96C-05C8-859C-B8A535349A5F}"/>
              </a:ext>
            </a:extLst>
          </p:cNvPr>
          <p:cNvSpPr/>
          <p:nvPr/>
        </p:nvSpPr>
        <p:spPr>
          <a:xfrm>
            <a:off x="924336" y="449371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03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  <p:sp>
        <p:nvSpPr>
          <p:cNvPr id="4" name="Text 9">
            <a:extLst>
              <a:ext uri="{FF2B5EF4-FFF2-40B4-BE49-F238E27FC236}">
                <a16:creationId xmlns:a16="http://schemas.microsoft.com/office/drawing/2014/main" id="{4C0C8DC2-34C5-B333-B598-B4ED5C2F20C8}"/>
              </a:ext>
            </a:extLst>
          </p:cNvPr>
          <p:cNvSpPr/>
          <p:nvPr/>
        </p:nvSpPr>
        <p:spPr>
          <a:xfrm>
            <a:off x="924336" y="1098472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/</a:t>
            </a:r>
            <a:r>
              <a:rPr lang="ko-KR" altLang="en-US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디자인</a:t>
            </a:r>
            <a:endParaRPr lang="en-US" altLang="ko-Kore-KR" sz="3200" dirty="0">
              <a:solidFill>
                <a:srgbClr val="00BE6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6" name="Text 9">
            <a:extLst>
              <a:ext uri="{FF2B5EF4-FFF2-40B4-BE49-F238E27FC236}">
                <a16:creationId xmlns:a16="http://schemas.microsoft.com/office/drawing/2014/main" id="{0E1EA848-8F2A-48F6-F1CA-8FE5917DBFB1}"/>
              </a:ext>
            </a:extLst>
          </p:cNvPr>
          <p:cNvSpPr/>
          <p:nvPr/>
        </p:nvSpPr>
        <p:spPr>
          <a:xfrm>
            <a:off x="924336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주요업무</a:t>
            </a:r>
            <a:endParaRPr lang="en-US" altLang="ko-Kore-KR" sz="2800" dirty="0"/>
          </a:p>
        </p:txBody>
      </p:sp>
      <p:cxnSp>
        <p:nvCxnSpPr>
          <p:cNvPr id="11" name="직선 연결선[R] 10">
            <a:extLst>
              <a:ext uri="{FF2B5EF4-FFF2-40B4-BE49-F238E27FC236}">
                <a16:creationId xmlns:a16="http://schemas.microsoft.com/office/drawing/2014/main" id="{7DDEB7C6-30BE-126F-541D-CED6595508BD}"/>
              </a:ext>
            </a:extLst>
          </p:cNvPr>
          <p:cNvCxnSpPr>
            <a:cxnSpLocks/>
          </p:cNvCxnSpPr>
          <p:nvPr/>
        </p:nvCxnSpPr>
        <p:spPr>
          <a:xfrm>
            <a:off x="924336" y="2228250"/>
            <a:ext cx="22455617" cy="0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9">
            <a:extLst>
              <a:ext uri="{FF2B5EF4-FFF2-40B4-BE49-F238E27FC236}">
                <a16:creationId xmlns:a16="http://schemas.microsoft.com/office/drawing/2014/main" id="{9A1EE892-CD19-E378-07B6-01FD975BA4F8}"/>
              </a:ext>
            </a:extLst>
          </p:cNvPr>
          <p:cNvSpPr/>
          <p:nvPr/>
        </p:nvSpPr>
        <p:spPr>
          <a:xfrm>
            <a:off x="8534189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자격요건</a:t>
            </a:r>
            <a:endParaRPr lang="en-US" altLang="ko-Kore-KR" sz="2800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E9F0EE7E-6B34-6BAB-2001-3820FAA73649}"/>
              </a:ext>
            </a:extLst>
          </p:cNvPr>
          <p:cNvSpPr/>
          <p:nvPr/>
        </p:nvSpPr>
        <p:spPr>
          <a:xfrm>
            <a:off x="16799648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3.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우대사항</a:t>
            </a:r>
            <a:endParaRPr lang="en-US" altLang="ko-Kore-KR" sz="2800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92DF623F-9A94-D493-9176-86166AEB28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368561"/>
              </p:ext>
            </p:extLst>
          </p:nvPr>
        </p:nvGraphicFramePr>
        <p:xfrm>
          <a:off x="924336" y="3119379"/>
          <a:ext cx="5791411" cy="9709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91411">
                  <a:extLst>
                    <a:ext uri="{9D8B030D-6E8A-4147-A177-3AD203B41FA5}">
                      <a16:colId xmlns:a16="http://schemas.microsoft.com/office/drawing/2014/main" val="3674721058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온라인 홈페이지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GUI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및 광고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SNS,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뉴스레터 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디자인 제작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893237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리플릿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포스터 등 제품 관련 디자인 제작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29427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콘텐츠 디자인 제작 및 사내 서비스 디자인 업무 등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26346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기존 브랜드 포지셔닝 강화를 위한 브랜드 경험을 기획하고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디자인합니다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08502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F&amp;B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매장 운영에 필요한 인쇄물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패키지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굿즈 전반에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걸친 기획과 디자인을 담당합니다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97057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패키지 및 인쇄물 디자인 감리 및 협력 업체를 핸들링합니다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126110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기존 브랜드의 디자인 방향성을 지속적으로 검토하고 개선합니다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8417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마케팅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커머스 등 주요 조직과의 긴밀한 협업을 통해 온오프라인에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최적화된 브랜드 경험을 설계하고 디자인합니다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227128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신규 브랜드 아이덴티티를 기획하고 디자인합니다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628872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온오프라인 브랜드 기획 및 아이덴티티 디자인을 정립합니다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32512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정립된 아이덴티티를 기반으로 온오프라인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BX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디자인을 담당합니다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264816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필요시 오피셜 굿즈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굿즈 디자인을 담당합니다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447559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전시 기획 단계부터 참여하여 콘텐츠 전반의 시각적 요소를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완성해 나갑니다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12131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상세페이지 기획 및 디자인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00164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자사몰 디자인 및 유지보수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CAFE24 )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63416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채널별 프로모션 배너 등 컨텐츠 제작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25042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그외 기타 디자인 업무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988632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다양한 브랜드 디지털 크리에이티브 기획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디자인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83635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온라인 퍼포먼스 광고 소재 제작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배너디자인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상세페이지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</a:t>
                      </a: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sns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콘텐츠 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65539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아이덴티티가 반영된 크리에이티브 제작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642063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분석된 데이터 이해 및 인사이트 도출을 바탕으로 성과 개선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189698"/>
                  </a:ext>
                </a:extLst>
              </a:tr>
            </a:tbl>
          </a:graphicData>
        </a:graphic>
      </p:graphicFrame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E9A74FEA-9A28-CB59-872B-F1D2AEBE2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240593"/>
              </p:ext>
            </p:extLst>
          </p:nvPr>
        </p:nvGraphicFramePr>
        <p:xfrm>
          <a:off x="8534189" y="3119379"/>
          <a:ext cx="7279552" cy="6004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79552">
                  <a:extLst>
                    <a:ext uri="{9D8B030D-6E8A-4147-A177-3AD203B41FA5}">
                      <a16:colId xmlns:a16="http://schemas.microsoft.com/office/drawing/2014/main" val="865144686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일러스트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포토샵 등 그래픽 관련 프로그램 능숙자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63449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포트폴리오 제출 가능한 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337404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4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이상의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BX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디자인 및 웹디자인경력이 필요해요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123185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높은 수준의 그래픽 디자인 능력을 갖추신 분을 찾습니다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741108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F&amp;B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아이덴티티 디자인 경험이 필요해요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67441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인쇄물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패키지의 전반적인 제작 공정에 대한 이해도가 필요해요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260092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공간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타이포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등에 대한 관심과 인사이트를 가지신 분을 선호합니다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23216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포트폴리오를 제출하실 수 있는 분이어야 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97905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포토샵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일러스트레이터 능숙자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960961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HTML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기본코딩 가능자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6508087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GIF/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간단한 영상편집 가능자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328513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Photoshop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활용능력 중상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483595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마케팅 및 광고 기획에 관심이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16451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디자이너로서 성장하고 싶은 욕심이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784556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끊임없이 스스로 개선해나가는 의지가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67677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유연하고 원활한 커뮤니케이션 역량을 가지신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8904800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7F62815F-AAE0-C0FE-167D-C29254AF3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213834"/>
              </p:ext>
            </p:extLst>
          </p:nvPr>
        </p:nvGraphicFramePr>
        <p:xfrm>
          <a:off x="16837432" y="3119379"/>
          <a:ext cx="6681306" cy="7496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81306">
                  <a:extLst>
                    <a:ext uri="{9D8B030D-6E8A-4147-A177-3AD203B41FA5}">
                      <a16:colId xmlns:a16="http://schemas.microsoft.com/office/drawing/2014/main" val="1219861819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홈페이지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GUI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디자인 경험 보유하신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006258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광고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홍보 디자인 제작 경험 있으신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121595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디자인 기획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디자인 제작 경험 있으신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5630235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UI/UX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디자인 경력이 있다면 더욱 좋아요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82956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IP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를 자체적으로 개발 및 확장을 해본 경험이 있다면 좋아요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034852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아이디어와 시각적 결과를 논리적인 디자인 언어로 소통할 수 있다면 좋아요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612893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F&amp;B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트렌드에 관심이 높거나 디자인 에이전시 경험이 있다면 좋아요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622796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오프라인 매장 이해도와 경험이 있으신 분이면 좋아요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3541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그래픽 디자인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시각디자인 전공 또는 그에 준하는 능력을 갖춘 분을 찾습니다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91064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다양한 크리에이티브 경험이 있으신 분을 우대합니다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860770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카페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24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자사몰 관련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HTML, CSS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활용 퍼블리싱 가능자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374736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쇼핑몰 경력우대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85417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카페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24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기반 유지보수 가능자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73962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UX/UI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에 대한 이해가 있으신분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207479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동종업계 업무 경험 보유자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1272053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디지털마케팅에 대한 이해도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220782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디자인 전공자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시각디자인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제품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산업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디자인 등 무관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499368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Adobe illustrator, Photoshop, Indesign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 기본적인 툴 활용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능력이 있으면 좋습니다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171301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팀원들과 원활한 협업이 가능하신 분이 좋습니다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28440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72527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직사각형 176">
            <a:extLst>
              <a:ext uri="{FF2B5EF4-FFF2-40B4-BE49-F238E27FC236}">
                <a16:creationId xmlns:a16="http://schemas.microsoft.com/office/drawing/2014/main" id="{AB48A005-8829-78E1-74DF-79BB912F0FCE}"/>
              </a:ext>
            </a:extLst>
          </p:cNvPr>
          <p:cNvSpPr/>
          <p:nvPr/>
        </p:nvSpPr>
        <p:spPr>
          <a:xfrm>
            <a:off x="7977381" y="0"/>
            <a:ext cx="8303243" cy="13716000"/>
          </a:xfrm>
          <a:prstGeom prst="rect">
            <a:avLst/>
          </a:prstGeom>
          <a:solidFill>
            <a:srgbClr val="F5F5F6"/>
          </a:soli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B2C5AC6F-6D3A-2EC1-A317-EE583E9B7418}"/>
              </a:ext>
            </a:extLst>
          </p:cNvPr>
          <p:cNvSpPr/>
          <p:nvPr/>
        </p:nvSpPr>
        <p:spPr>
          <a:xfrm>
            <a:off x="695591" y="2780626"/>
            <a:ext cx="6395984" cy="884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40"/>
              </a:lnSpc>
              <a:buNone/>
            </a:pPr>
            <a:endParaRPr lang="en-US" altLang="ko-KR" sz="2200" dirty="0">
              <a:solidFill>
                <a:srgbClr val="4E4E4E">
                  <a:alpha val="100000"/>
                </a:srgb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pPr marL="0" indent="0" algn="ctr">
              <a:lnSpc>
                <a:spcPts val="3140"/>
              </a:lnSpc>
              <a:buNone/>
            </a:pPr>
            <a:r>
              <a:rPr lang="ko-KR" altLang="en-US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공고명을 명시하고</a:t>
            </a:r>
            <a:r>
              <a:rPr lang="en-US" altLang="ko-KR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,</a:t>
            </a:r>
            <a:r>
              <a:rPr lang="ko-KR" altLang="en-US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간단한 회사소개를 해주세요</a:t>
            </a:r>
            <a:r>
              <a:rPr lang="en-US" altLang="ko-KR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.</a:t>
            </a:r>
            <a:r>
              <a:rPr lang="ko-KR" altLang="en-US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</a:t>
            </a:r>
            <a:endParaRPr lang="en-US" sz="2200" dirty="0"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155" name="Text 9">
            <a:extLst>
              <a:ext uri="{FF2B5EF4-FFF2-40B4-BE49-F238E27FC236}">
                <a16:creationId xmlns:a16="http://schemas.microsoft.com/office/drawing/2014/main" id="{EA165301-3EC3-3920-A099-9965842DEB48}"/>
              </a:ext>
            </a:extLst>
          </p:cNvPr>
          <p:cNvSpPr/>
          <p:nvPr/>
        </p:nvSpPr>
        <p:spPr>
          <a:xfrm>
            <a:off x="1882377" y="417154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채용 공고 작성 가이드</a:t>
            </a:r>
            <a:endParaRPr lang="en-US" altLang="ko-Kore-KR" sz="4000" dirty="0"/>
          </a:p>
        </p:txBody>
      </p:sp>
      <p:sp>
        <p:nvSpPr>
          <p:cNvPr id="156" name="Text 10">
            <a:extLst>
              <a:ext uri="{FF2B5EF4-FFF2-40B4-BE49-F238E27FC236}">
                <a16:creationId xmlns:a16="http://schemas.microsoft.com/office/drawing/2014/main" id="{ED1E7D5A-C96C-05C8-859C-B8A535349A5F}"/>
              </a:ext>
            </a:extLst>
          </p:cNvPr>
          <p:cNvSpPr/>
          <p:nvPr/>
        </p:nvSpPr>
        <p:spPr>
          <a:xfrm>
            <a:off x="924336" y="449371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01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  <p:sp>
        <p:nvSpPr>
          <p:cNvPr id="161" name="Text 5">
            <a:extLst>
              <a:ext uri="{FF2B5EF4-FFF2-40B4-BE49-F238E27FC236}">
                <a16:creationId xmlns:a16="http://schemas.microsoft.com/office/drawing/2014/main" id="{DC8BEFD5-93FB-563E-3CC8-33C2C23B0DE3}"/>
              </a:ext>
            </a:extLst>
          </p:cNvPr>
          <p:cNvSpPr/>
          <p:nvPr/>
        </p:nvSpPr>
        <p:spPr>
          <a:xfrm>
            <a:off x="8940780" y="2780626"/>
            <a:ext cx="6395984" cy="884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140"/>
              </a:lnSpc>
            </a:pPr>
            <a:endParaRPr lang="en-US" altLang="ko-KR" sz="2200" dirty="0">
              <a:solidFill>
                <a:srgbClr val="4E4E4E">
                  <a:alpha val="100000"/>
                </a:srgb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pPr algn="ctr">
              <a:lnSpc>
                <a:spcPts val="3140"/>
              </a:lnSpc>
            </a:pPr>
            <a:r>
              <a:rPr lang="ko-KR" altLang="en-US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해당 직무의 지원자격 및 업무를 명시합니다</a:t>
            </a:r>
            <a:r>
              <a:rPr lang="en-US" altLang="ko-KR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.</a:t>
            </a:r>
            <a:endParaRPr lang="en-US" sz="2200" dirty="0">
              <a:solidFill>
                <a:srgbClr val="4E4E4E">
                  <a:alpha val="100000"/>
                </a:srgb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162" name="Text 5">
            <a:extLst>
              <a:ext uri="{FF2B5EF4-FFF2-40B4-BE49-F238E27FC236}">
                <a16:creationId xmlns:a16="http://schemas.microsoft.com/office/drawing/2014/main" id="{DADA6675-5E0A-D10B-8429-D531605AC73C}"/>
              </a:ext>
            </a:extLst>
          </p:cNvPr>
          <p:cNvSpPr/>
          <p:nvPr/>
        </p:nvSpPr>
        <p:spPr>
          <a:xfrm>
            <a:off x="17139010" y="2780626"/>
            <a:ext cx="6395984" cy="884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140"/>
              </a:lnSpc>
            </a:pPr>
            <a:endParaRPr lang="en-US" altLang="ko-KR" sz="2200" dirty="0">
              <a:solidFill>
                <a:srgbClr val="4E4E4E">
                  <a:alpha val="100000"/>
                </a:srgb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pPr algn="ctr">
              <a:lnSpc>
                <a:spcPts val="3140"/>
              </a:lnSpc>
            </a:pPr>
            <a:r>
              <a:rPr lang="ko-KR" altLang="en-US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우리 회사가 매력적으로 보일 수 있는 요소를 기재합니다</a:t>
            </a:r>
            <a:r>
              <a:rPr lang="en-US" altLang="ko-KR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.</a:t>
            </a:r>
            <a:endParaRPr lang="en-US" sz="2200" dirty="0">
              <a:solidFill>
                <a:srgbClr val="4E4E4E">
                  <a:alpha val="100000"/>
                </a:srgb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168" name="Text 53">
            <a:extLst>
              <a:ext uri="{FF2B5EF4-FFF2-40B4-BE49-F238E27FC236}">
                <a16:creationId xmlns:a16="http://schemas.microsoft.com/office/drawing/2014/main" id="{1B2C39D9-FBC0-011B-A34D-8D452AC93EDE}"/>
              </a:ext>
            </a:extLst>
          </p:cNvPr>
          <p:cNvSpPr/>
          <p:nvPr/>
        </p:nvSpPr>
        <p:spPr>
          <a:xfrm>
            <a:off x="3296574" y="3705301"/>
            <a:ext cx="1154162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800"/>
              </a:lnSpc>
            </a:pPr>
            <a:r>
              <a:rPr lang="en-US" kern="0" dirty="0">
                <a:solidFill>
                  <a:schemeClr val="bg1">
                    <a:lumMod val="65000"/>
                  </a:scheme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SAMPLE</a:t>
            </a:r>
          </a:p>
        </p:txBody>
      </p:sp>
      <p:grpSp>
        <p:nvGrpSpPr>
          <p:cNvPr id="212" name="그룹 211">
            <a:extLst>
              <a:ext uri="{FF2B5EF4-FFF2-40B4-BE49-F238E27FC236}">
                <a16:creationId xmlns:a16="http://schemas.microsoft.com/office/drawing/2014/main" id="{71C829AF-C9A5-98CA-EC98-72130890FC87}"/>
              </a:ext>
            </a:extLst>
          </p:cNvPr>
          <p:cNvGrpSpPr/>
          <p:nvPr/>
        </p:nvGrpSpPr>
        <p:grpSpPr>
          <a:xfrm>
            <a:off x="1693233" y="4479840"/>
            <a:ext cx="4490167" cy="3473029"/>
            <a:chOff x="1453433" y="3183043"/>
            <a:chExt cx="4880300" cy="3774787"/>
          </a:xfrm>
        </p:grpSpPr>
        <p:pic>
          <p:nvPicPr>
            <p:cNvPr id="163" name="그림 162">
              <a:extLst>
                <a:ext uri="{FF2B5EF4-FFF2-40B4-BE49-F238E27FC236}">
                  <a16:creationId xmlns:a16="http://schemas.microsoft.com/office/drawing/2014/main" id="{8483BBD8-27E8-0221-16F2-77D08C30C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433" y="3484713"/>
              <a:ext cx="4880300" cy="3473117"/>
            </a:xfrm>
            <a:prstGeom prst="roundRect">
              <a:avLst>
                <a:gd name="adj" fmla="val 3032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</p:pic>
        <p:grpSp>
          <p:nvGrpSpPr>
            <p:cNvPr id="181" name="그룹 180">
              <a:extLst>
                <a:ext uri="{FF2B5EF4-FFF2-40B4-BE49-F238E27FC236}">
                  <a16:creationId xmlns:a16="http://schemas.microsoft.com/office/drawing/2014/main" id="{962DEDE0-DA73-2D52-4AB3-AEA3A346D61B}"/>
                </a:ext>
              </a:extLst>
            </p:cNvPr>
            <p:cNvGrpSpPr/>
            <p:nvPr/>
          </p:nvGrpSpPr>
          <p:grpSpPr>
            <a:xfrm>
              <a:off x="3223882" y="3183043"/>
              <a:ext cx="2113315" cy="978965"/>
              <a:chOff x="2987899" y="2601362"/>
              <a:chExt cx="2113315" cy="978965"/>
            </a:xfrm>
          </p:grpSpPr>
          <p:sp>
            <p:nvSpPr>
              <p:cNvPr id="169" name="직사각형 168">
                <a:extLst>
                  <a:ext uri="{FF2B5EF4-FFF2-40B4-BE49-F238E27FC236}">
                    <a16:creationId xmlns:a16="http://schemas.microsoft.com/office/drawing/2014/main" id="{A7010B6A-E62D-6412-293B-8772055D57B1}"/>
                  </a:ext>
                </a:extLst>
              </p:cNvPr>
              <p:cNvSpPr/>
              <p:nvPr/>
            </p:nvSpPr>
            <p:spPr>
              <a:xfrm>
                <a:off x="2987899" y="2946553"/>
                <a:ext cx="1339402" cy="633774"/>
              </a:xfrm>
              <a:prstGeom prst="rect">
                <a:avLst/>
              </a:prstGeom>
              <a:solidFill>
                <a:srgbClr val="182FA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173" name="Text 9">
                <a:extLst>
                  <a:ext uri="{FF2B5EF4-FFF2-40B4-BE49-F238E27FC236}">
                    <a16:creationId xmlns:a16="http://schemas.microsoft.com/office/drawing/2014/main" id="{7CF5A29E-6DA9-6364-6C67-38A3814F76CA}"/>
                  </a:ext>
                </a:extLst>
              </p:cNvPr>
              <p:cNvSpPr/>
              <p:nvPr/>
            </p:nvSpPr>
            <p:spPr>
              <a:xfrm>
                <a:off x="3100987" y="2601362"/>
                <a:ext cx="2000227" cy="888424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indent="0" algn="l">
                  <a:lnSpc>
                    <a:spcPts val="7560"/>
                  </a:lnSpc>
                  <a:buNone/>
                </a:pPr>
                <a:r>
                  <a:rPr lang="ko-KR" altLang="en-US" sz="2400" dirty="0">
                    <a:solidFill>
                      <a:schemeClr val="bg1"/>
                    </a:solidFill>
                    <a:latin typeface="Pretendard SemiBold" pitchFamily="34" charset="0"/>
                    <a:ea typeface="Pretendard SemiBold" pitchFamily="34" charset="-122"/>
                    <a:cs typeface="Pretendard SemiBold" pitchFamily="34" charset="-120"/>
                  </a:rPr>
                  <a:t>에이치닷</a:t>
                </a:r>
                <a:endParaRPr lang="en-US" altLang="ko-Kore-KR" sz="2400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13" name="그룹 212">
            <a:extLst>
              <a:ext uri="{FF2B5EF4-FFF2-40B4-BE49-F238E27FC236}">
                <a16:creationId xmlns:a16="http://schemas.microsoft.com/office/drawing/2014/main" id="{43C3C170-74BA-3CD8-E13A-9C45433B4102}"/>
              </a:ext>
            </a:extLst>
          </p:cNvPr>
          <p:cNvGrpSpPr/>
          <p:nvPr/>
        </p:nvGrpSpPr>
        <p:grpSpPr>
          <a:xfrm>
            <a:off x="1680716" y="7931591"/>
            <a:ext cx="4513201" cy="5276200"/>
            <a:chOff x="1440916" y="6966013"/>
            <a:chExt cx="4905335" cy="5734628"/>
          </a:xfrm>
        </p:grpSpPr>
        <p:pic>
          <p:nvPicPr>
            <p:cNvPr id="167" name="그림 166">
              <a:extLst>
                <a:ext uri="{FF2B5EF4-FFF2-40B4-BE49-F238E27FC236}">
                  <a16:creationId xmlns:a16="http://schemas.microsoft.com/office/drawing/2014/main" id="{76D2E865-A92F-F706-C22F-F59B8A3AB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0916" y="7220029"/>
              <a:ext cx="4905335" cy="5480612"/>
            </a:xfrm>
            <a:prstGeom prst="roundRect">
              <a:avLst>
                <a:gd name="adj" fmla="val 2293"/>
              </a:avLst>
            </a:prstGeom>
            <a:solidFill>
              <a:srgbClr val="FFFFFF">
                <a:shade val="85000"/>
              </a:srgb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</p:pic>
        <p:grpSp>
          <p:nvGrpSpPr>
            <p:cNvPr id="182" name="그룹 181">
              <a:extLst>
                <a:ext uri="{FF2B5EF4-FFF2-40B4-BE49-F238E27FC236}">
                  <a16:creationId xmlns:a16="http://schemas.microsoft.com/office/drawing/2014/main" id="{70ED62BD-9267-D587-8923-E711E6BE37E5}"/>
                </a:ext>
              </a:extLst>
            </p:cNvPr>
            <p:cNvGrpSpPr/>
            <p:nvPr/>
          </p:nvGrpSpPr>
          <p:grpSpPr>
            <a:xfrm>
              <a:off x="3223882" y="6966013"/>
              <a:ext cx="2135959" cy="918161"/>
              <a:chOff x="2987899" y="6422797"/>
              <a:chExt cx="2135959" cy="918161"/>
            </a:xfrm>
          </p:grpSpPr>
          <p:sp>
            <p:nvSpPr>
              <p:cNvPr id="170" name="직사각형 169">
                <a:extLst>
                  <a:ext uri="{FF2B5EF4-FFF2-40B4-BE49-F238E27FC236}">
                    <a16:creationId xmlns:a16="http://schemas.microsoft.com/office/drawing/2014/main" id="{51A686C3-D725-3B45-A54F-93AC45CADB77}"/>
                  </a:ext>
                </a:extLst>
              </p:cNvPr>
              <p:cNvSpPr/>
              <p:nvPr/>
            </p:nvSpPr>
            <p:spPr>
              <a:xfrm>
                <a:off x="2987899" y="6707184"/>
                <a:ext cx="1339402" cy="633774"/>
              </a:xfrm>
              <a:prstGeom prst="rect">
                <a:avLst/>
              </a:prstGeom>
              <a:solidFill>
                <a:srgbClr val="182FA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ko-Kore-KR" altLang="en-US"/>
              </a:p>
            </p:txBody>
          </p:sp>
          <p:sp>
            <p:nvSpPr>
              <p:cNvPr id="174" name="Text 9">
                <a:extLst>
                  <a:ext uri="{FF2B5EF4-FFF2-40B4-BE49-F238E27FC236}">
                    <a16:creationId xmlns:a16="http://schemas.microsoft.com/office/drawing/2014/main" id="{DBFC7995-A158-5B1D-DA83-572528A51FA1}"/>
                  </a:ext>
                </a:extLst>
              </p:cNvPr>
              <p:cNvSpPr/>
              <p:nvPr/>
            </p:nvSpPr>
            <p:spPr>
              <a:xfrm>
                <a:off x="3102075" y="6422797"/>
                <a:ext cx="2021783" cy="888424"/>
              </a:xfrm>
              <a:prstGeom prst="rect">
                <a:avLst/>
              </a:prstGeom>
              <a:noFill/>
              <a:ln/>
            </p:spPr>
            <p:txBody>
              <a:bodyPr wrap="square" lIns="0" tIns="0" rIns="0" bIns="0" rtlCol="0" anchor="ctr" anchorCtr="0">
                <a:spAutoFit/>
              </a:bodyPr>
              <a:lstStyle/>
              <a:p>
                <a:pPr marL="0" indent="0" algn="l">
                  <a:lnSpc>
                    <a:spcPts val="7560"/>
                  </a:lnSpc>
                  <a:buNone/>
                </a:pPr>
                <a:r>
                  <a:rPr lang="ko-KR" altLang="en-US" sz="2400" dirty="0">
                    <a:solidFill>
                      <a:schemeClr val="bg1"/>
                    </a:solidFill>
                    <a:latin typeface="Pretendard SemiBold" pitchFamily="34" charset="0"/>
                    <a:ea typeface="Pretendard SemiBold" pitchFamily="34" charset="-122"/>
                    <a:cs typeface="Pretendard SemiBold" pitchFamily="34" charset="-120"/>
                  </a:rPr>
                  <a:t>에이치닷</a:t>
                </a:r>
                <a:endParaRPr lang="en-US" altLang="ko-Kore-KR" sz="2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76" name="그림 175">
            <a:extLst>
              <a:ext uri="{FF2B5EF4-FFF2-40B4-BE49-F238E27FC236}">
                <a16:creationId xmlns:a16="http://schemas.microsoft.com/office/drawing/2014/main" id="{9306B1E6-B130-7C03-DF51-6F31E3BC5B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4291" r="4622" b="3589"/>
          <a:stretch/>
        </p:blipFill>
        <p:spPr>
          <a:xfrm>
            <a:off x="10397877" y="4973738"/>
            <a:ext cx="3319791" cy="4192104"/>
          </a:xfrm>
          <a:prstGeom prst="roundRect">
            <a:avLst>
              <a:gd name="adj" fmla="val 2956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178" name="Text 53">
            <a:extLst>
              <a:ext uri="{FF2B5EF4-FFF2-40B4-BE49-F238E27FC236}">
                <a16:creationId xmlns:a16="http://schemas.microsoft.com/office/drawing/2014/main" id="{8BAE1A41-F178-5D80-4DE1-7FB2247F14DC}"/>
              </a:ext>
            </a:extLst>
          </p:cNvPr>
          <p:cNvSpPr/>
          <p:nvPr/>
        </p:nvSpPr>
        <p:spPr>
          <a:xfrm>
            <a:off x="11561691" y="3687009"/>
            <a:ext cx="1154162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800"/>
              </a:lnSpc>
            </a:pPr>
            <a:r>
              <a:rPr lang="en-US" altLang="ko-Kore-KR" kern="0" dirty="0">
                <a:solidFill>
                  <a:schemeClr val="bg1">
                    <a:lumMod val="65000"/>
                  </a:scheme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SAMPLE</a:t>
            </a:r>
          </a:p>
        </p:txBody>
      </p:sp>
      <p:grpSp>
        <p:nvGrpSpPr>
          <p:cNvPr id="185" name="그룹 184">
            <a:extLst>
              <a:ext uri="{FF2B5EF4-FFF2-40B4-BE49-F238E27FC236}">
                <a16:creationId xmlns:a16="http://schemas.microsoft.com/office/drawing/2014/main" id="{44AA711E-DB5B-B749-48A2-81687D115FE7}"/>
              </a:ext>
            </a:extLst>
          </p:cNvPr>
          <p:cNvGrpSpPr/>
          <p:nvPr/>
        </p:nvGrpSpPr>
        <p:grpSpPr>
          <a:xfrm>
            <a:off x="3623126" y="2493772"/>
            <a:ext cx="514159" cy="514159"/>
            <a:chOff x="11700854" y="922366"/>
            <a:chExt cx="514159" cy="514159"/>
          </a:xfrm>
        </p:grpSpPr>
        <p:sp>
          <p:nvSpPr>
            <p:cNvPr id="183" name="타원 182">
              <a:extLst>
                <a:ext uri="{FF2B5EF4-FFF2-40B4-BE49-F238E27FC236}">
                  <a16:creationId xmlns:a16="http://schemas.microsoft.com/office/drawing/2014/main" id="{9B798E0F-ECC0-35CD-4C0F-4AD552CD4794}"/>
                </a:ext>
              </a:extLst>
            </p:cNvPr>
            <p:cNvSpPr/>
            <p:nvPr/>
          </p:nvSpPr>
          <p:spPr>
            <a:xfrm>
              <a:off x="11700854" y="922366"/>
              <a:ext cx="514159" cy="514159"/>
            </a:xfrm>
            <a:prstGeom prst="ellipse">
              <a:avLst/>
            </a:prstGeom>
            <a:solidFill>
              <a:srgbClr val="00D2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84" name="Text 5">
              <a:extLst>
                <a:ext uri="{FF2B5EF4-FFF2-40B4-BE49-F238E27FC236}">
                  <a16:creationId xmlns:a16="http://schemas.microsoft.com/office/drawing/2014/main" id="{F84BFF57-857B-24D1-65CC-4DB1FB9257AB}"/>
                </a:ext>
              </a:extLst>
            </p:cNvPr>
            <p:cNvSpPr/>
            <p:nvPr/>
          </p:nvSpPr>
          <p:spPr>
            <a:xfrm>
              <a:off x="11886461" y="979938"/>
              <a:ext cx="129844" cy="36657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>
              <a:spAutoFit/>
            </a:bodyPr>
            <a:lstStyle/>
            <a:p>
              <a:pPr marL="0" indent="0" algn="ctr">
                <a:lnSpc>
                  <a:spcPts val="3140"/>
                </a:lnSpc>
                <a:buNone/>
              </a:pPr>
              <a:r>
                <a:rPr lang="en-US" altLang="ko-KR" sz="2200" dirty="0">
                  <a:solidFill>
                    <a:schemeClr val="bg1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1</a:t>
              </a:r>
              <a:endParaRPr lang="en-US" sz="2200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endParaRPr>
            </a:p>
          </p:txBody>
        </p:sp>
      </p:grpSp>
      <p:grpSp>
        <p:nvGrpSpPr>
          <p:cNvPr id="192" name="그룹 191">
            <a:extLst>
              <a:ext uri="{FF2B5EF4-FFF2-40B4-BE49-F238E27FC236}">
                <a16:creationId xmlns:a16="http://schemas.microsoft.com/office/drawing/2014/main" id="{C7423BEF-5136-E405-5501-4AEAA039EA1F}"/>
              </a:ext>
            </a:extLst>
          </p:cNvPr>
          <p:cNvGrpSpPr/>
          <p:nvPr/>
        </p:nvGrpSpPr>
        <p:grpSpPr>
          <a:xfrm>
            <a:off x="11881693" y="2493772"/>
            <a:ext cx="514159" cy="514159"/>
            <a:chOff x="11700854" y="922366"/>
            <a:chExt cx="514159" cy="514159"/>
          </a:xfrm>
        </p:grpSpPr>
        <p:sp>
          <p:nvSpPr>
            <p:cNvPr id="193" name="타원 192">
              <a:extLst>
                <a:ext uri="{FF2B5EF4-FFF2-40B4-BE49-F238E27FC236}">
                  <a16:creationId xmlns:a16="http://schemas.microsoft.com/office/drawing/2014/main" id="{C39A1F2A-0BD3-E281-FBBC-ADB8F18F7ECE}"/>
                </a:ext>
              </a:extLst>
            </p:cNvPr>
            <p:cNvSpPr/>
            <p:nvPr/>
          </p:nvSpPr>
          <p:spPr>
            <a:xfrm>
              <a:off x="11700854" y="922366"/>
              <a:ext cx="514159" cy="514159"/>
            </a:xfrm>
            <a:prstGeom prst="ellipse">
              <a:avLst/>
            </a:prstGeom>
            <a:solidFill>
              <a:srgbClr val="00D2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94" name="Text 5">
              <a:extLst>
                <a:ext uri="{FF2B5EF4-FFF2-40B4-BE49-F238E27FC236}">
                  <a16:creationId xmlns:a16="http://schemas.microsoft.com/office/drawing/2014/main" id="{798519D1-A131-B211-C3AD-4C60EB6361CE}"/>
                </a:ext>
              </a:extLst>
            </p:cNvPr>
            <p:cNvSpPr/>
            <p:nvPr/>
          </p:nvSpPr>
          <p:spPr>
            <a:xfrm>
              <a:off x="11876934" y="979938"/>
              <a:ext cx="169918" cy="36657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>
              <a:spAutoFit/>
            </a:bodyPr>
            <a:lstStyle/>
            <a:p>
              <a:pPr marL="0" indent="0" algn="ctr">
                <a:lnSpc>
                  <a:spcPts val="3140"/>
                </a:lnSpc>
                <a:buNone/>
              </a:pPr>
              <a:r>
                <a:rPr lang="en-US" altLang="ko-KR" sz="2200" dirty="0">
                  <a:solidFill>
                    <a:schemeClr val="bg1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2</a:t>
              </a:r>
              <a:endParaRPr lang="en-US" sz="2200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endParaRPr>
            </a:p>
          </p:txBody>
        </p:sp>
      </p:grpSp>
      <p:grpSp>
        <p:nvGrpSpPr>
          <p:cNvPr id="195" name="그룹 194">
            <a:extLst>
              <a:ext uri="{FF2B5EF4-FFF2-40B4-BE49-F238E27FC236}">
                <a16:creationId xmlns:a16="http://schemas.microsoft.com/office/drawing/2014/main" id="{81C58B58-2289-0E8C-81FD-1F0C8F72003D}"/>
              </a:ext>
            </a:extLst>
          </p:cNvPr>
          <p:cNvGrpSpPr/>
          <p:nvPr/>
        </p:nvGrpSpPr>
        <p:grpSpPr>
          <a:xfrm>
            <a:off x="20079922" y="2493772"/>
            <a:ext cx="514159" cy="514159"/>
            <a:chOff x="11700854" y="922366"/>
            <a:chExt cx="514159" cy="514159"/>
          </a:xfrm>
        </p:grpSpPr>
        <p:sp>
          <p:nvSpPr>
            <p:cNvPr id="196" name="타원 195">
              <a:extLst>
                <a:ext uri="{FF2B5EF4-FFF2-40B4-BE49-F238E27FC236}">
                  <a16:creationId xmlns:a16="http://schemas.microsoft.com/office/drawing/2014/main" id="{A81140F2-8EFF-BE03-BCDF-A748D229CF4D}"/>
                </a:ext>
              </a:extLst>
            </p:cNvPr>
            <p:cNvSpPr/>
            <p:nvPr/>
          </p:nvSpPr>
          <p:spPr>
            <a:xfrm>
              <a:off x="11700854" y="922366"/>
              <a:ext cx="514159" cy="514159"/>
            </a:xfrm>
            <a:prstGeom prst="ellipse">
              <a:avLst/>
            </a:prstGeom>
            <a:solidFill>
              <a:srgbClr val="00D2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97" name="Text 5">
              <a:extLst>
                <a:ext uri="{FF2B5EF4-FFF2-40B4-BE49-F238E27FC236}">
                  <a16:creationId xmlns:a16="http://schemas.microsoft.com/office/drawing/2014/main" id="{6109AED3-AB89-AF1B-E082-6C098B0E0471}"/>
                </a:ext>
              </a:extLst>
            </p:cNvPr>
            <p:cNvSpPr/>
            <p:nvPr/>
          </p:nvSpPr>
          <p:spPr>
            <a:xfrm>
              <a:off x="11862416" y="979938"/>
              <a:ext cx="177934" cy="36657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>
              <a:spAutoFit/>
            </a:bodyPr>
            <a:lstStyle/>
            <a:p>
              <a:pPr marL="0" indent="0" algn="ctr">
                <a:lnSpc>
                  <a:spcPts val="3140"/>
                </a:lnSpc>
                <a:buNone/>
              </a:pPr>
              <a:r>
                <a:rPr lang="en-US" sz="2200" dirty="0">
                  <a:solidFill>
                    <a:schemeClr val="bg1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3</a:t>
              </a:r>
            </a:p>
          </p:txBody>
        </p:sp>
      </p:grpSp>
      <p:sp>
        <p:nvSpPr>
          <p:cNvPr id="198" name="Text 53">
            <a:extLst>
              <a:ext uri="{FF2B5EF4-FFF2-40B4-BE49-F238E27FC236}">
                <a16:creationId xmlns:a16="http://schemas.microsoft.com/office/drawing/2014/main" id="{39744BB4-C751-B04A-DBE2-89E36A752D88}"/>
              </a:ext>
            </a:extLst>
          </p:cNvPr>
          <p:cNvSpPr/>
          <p:nvPr/>
        </p:nvSpPr>
        <p:spPr>
          <a:xfrm>
            <a:off x="19749063" y="3687009"/>
            <a:ext cx="1154162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800"/>
              </a:lnSpc>
            </a:pPr>
            <a:r>
              <a:rPr lang="en-US" altLang="ko-Kore-KR" kern="0" dirty="0">
                <a:solidFill>
                  <a:schemeClr val="bg1">
                    <a:lumMod val="65000"/>
                  </a:scheme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SAMPLE</a:t>
            </a:r>
          </a:p>
        </p:txBody>
      </p:sp>
      <p:pic>
        <p:nvPicPr>
          <p:cNvPr id="199" name="그림 198">
            <a:extLst>
              <a:ext uri="{FF2B5EF4-FFF2-40B4-BE49-F238E27FC236}">
                <a16:creationId xmlns:a16="http://schemas.microsoft.com/office/drawing/2014/main" id="{4A65750A-1D5A-BB5A-CBF0-39AB45339C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4316" r="4324" b="2518"/>
          <a:stretch/>
        </p:blipFill>
        <p:spPr>
          <a:xfrm>
            <a:off x="8386712" y="9965022"/>
            <a:ext cx="2250830" cy="3040184"/>
          </a:xfrm>
          <a:prstGeom prst="roundRect">
            <a:avLst>
              <a:gd name="adj" fmla="val 2691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pic>
        <p:nvPicPr>
          <p:cNvPr id="200" name="그림 199">
            <a:extLst>
              <a:ext uri="{FF2B5EF4-FFF2-40B4-BE49-F238E27FC236}">
                <a16:creationId xmlns:a16="http://schemas.microsoft.com/office/drawing/2014/main" id="{CFA9C5DD-E653-FFD8-B6BA-68B79A3B86F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4992" r="3147" b="2799"/>
          <a:stretch/>
        </p:blipFill>
        <p:spPr>
          <a:xfrm>
            <a:off x="10795587" y="9980655"/>
            <a:ext cx="2422782" cy="3008918"/>
          </a:xfrm>
          <a:prstGeom prst="roundRect">
            <a:avLst>
              <a:gd name="adj" fmla="val 2949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202" name="Text 53">
            <a:extLst>
              <a:ext uri="{FF2B5EF4-FFF2-40B4-BE49-F238E27FC236}">
                <a16:creationId xmlns:a16="http://schemas.microsoft.com/office/drawing/2014/main" id="{1D93F764-FD98-C510-F4AD-19C5D780C504}"/>
              </a:ext>
            </a:extLst>
          </p:cNvPr>
          <p:cNvSpPr/>
          <p:nvPr/>
        </p:nvSpPr>
        <p:spPr>
          <a:xfrm>
            <a:off x="11369183" y="4410999"/>
            <a:ext cx="1519638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800"/>
              </a:lnSpc>
            </a:pPr>
            <a:r>
              <a:rPr lang="ko-KR" altLang="en-US" sz="1200" b="1" kern="0" dirty="0">
                <a:solidFill>
                  <a:srgbClr val="00BE6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모션그래픽 디자이너</a:t>
            </a:r>
            <a:endParaRPr lang="en-US" altLang="ko-Kore-KR" sz="1200" b="1" kern="0" dirty="0">
              <a:solidFill>
                <a:srgbClr val="00BE63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pic>
        <p:nvPicPr>
          <p:cNvPr id="204" name="그림 203">
            <a:extLst>
              <a:ext uri="{FF2B5EF4-FFF2-40B4-BE49-F238E27FC236}">
                <a16:creationId xmlns:a16="http://schemas.microsoft.com/office/drawing/2014/main" id="{31EAF63B-9926-1F5B-E3E0-E06009457B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05"/>
          <a:stretch/>
        </p:blipFill>
        <p:spPr>
          <a:xfrm>
            <a:off x="13376414" y="9965022"/>
            <a:ext cx="2422783" cy="3024551"/>
          </a:xfrm>
          <a:prstGeom prst="roundRect">
            <a:avLst>
              <a:gd name="adj" fmla="val 2742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  <p:sp>
        <p:nvSpPr>
          <p:cNvPr id="205" name="Text 53">
            <a:extLst>
              <a:ext uri="{FF2B5EF4-FFF2-40B4-BE49-F238E27FC236}">
                <a16:creationId xmlns:a16="http://schemas.microsoft.com/office/drawing/2014/main" id="{13D66783-93D3-2D9D-E173-82A02D23FF43}"/>
              </a:ext>
            </a:extLst>
          </p:cNvPr>
          <p:cNvSpPr/>
          <p:nvPr/>
        </p:nvSpPr>
        <p:spPr>
          <a:xfrm>
            <a:off x="8746356" y="9446039"/>
            <a:ext cx="1519638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800"/>
              </a:lnSpc>
            </a:pPr>
            <a:r>
              <a:rPr lang="en-US" altLang="ko-KR" sz="1200" b="1" kern="0" dirty="0">
                <a:solidFill>
                  <a:srgbClr val="00BE6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UIUX </a:t>
            </a:r>
            <a:r>
              <a:rPr lang="ko-KR" altLang="en-US" sz="1200" b="1" kern="0" dirty="0">
                <a:solidFill>
                  <a:srgbClr val="00BE6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디자이너</a:t>
            </a:r>
            <a:endParaRPr lang="en-US" altLang="ko-Kore-KR" sz="1200" b="1" kern="0" dirty="0">
              <a:solidFill>
                <a:srgbClr val="00BE63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206" name="Text 53">
            <a:extLst>
              <a:ext uri="{FF2B5EF4-FFF2-40B4-BE49-F238E27FC236}">
                <a16:creationId xmlns:a16="http://schemas.microsoft.com/office/drawing/2014/main" id="{E33199F8-046A-0516-5FAB-D064FB72DB6C}"/>
              </a:ext>
            </a:extLst>
          </p:cNvPr>
          <p:cNvSpPr/>
          <p:nvPr/>
        </p:nvSpPr>
        <p:spPr>
          <a:xfrm>
            <a:off x="11247159" y="9446039"/>
            <a:ext cx="1519638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800"/>
              </a:lnSpc>
            </a:pPr>
            <a:r>
              <a:rPr lang="en-US" altLang="ko-Kore-KR" sz="1200" b="1" kern="0" dirty="0">
                <a:solidFill>
                  <a:srgbClr val="00BE6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BX </a:t>
            </a:r>
            <a:r>
              <a:rPr lang="ko-KR" altLang="en-US" sz="1200" b="1" kern="0" dirty="0">
                <a:solidFill>
                  <a:srgbClr val="00BE6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디자이너</a:t>
            </a:r>
            <a:endParaRPr lang="en-US" altLang="ko-Kore-KR" sz="1200" b="1" kern="0" dirty="0">
              <a:solidFill>
                <a:srgbClr val="00BE63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207" name="Text 53">
            <a:extLst>
              <a:ext uri="{FF2B5EF4-FFF2-40B4-BE49-F238E27FC236}">
                <a16:creationId xmlns:a16="http://schemas.microsoft.com/office/drawing/2014/main" id="{A6BE824E-AD82-407C-AEF2-B313466ACCB8}"/>
              </a:ext>
            </a:extLst>
          </p:cNvPr>
          <p:cNvSpPr/>
          <p:nvPr/>
        </p:nvSpPr>
        <p:spPr>
          <a:xfrm>
            <a:off x="13827986" y="9446039"/>
            <a:ext cx="1519638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800"/>
              </a:lnSpc>
            </a:pPr>
            <a:r>
              <a:rPr lang="ko-KR" altLang="en-US" sz="1200" b="1" kern="0" dirty="0">
                <a:solidFill>
                  <a:srgbClr val="00BE63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제품 엔지니어</a:t>
            </a:r>
            <a:endParaRPr lang="en-US" altLang="ko-Kore-KR" sz="1200" b="1" kern="0" dirty="0">
              <a:solidFill>
                <a:srgbClr val="00BE63"/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208" name="직사각형 207">
            <a:extLst>
              <a:ext uri="{FF2B5EF4-FFF2-40B4-BE49-F238E27FC236}">
                <a16:creationId xmlns:a16="http://schemas.microsoft.com/office/drawing/2014/main" id="{12ED6071-DE92-EF63-F59F-3BBEE6F2FD50}"/>
              </a:ext>
            </a:extLst>
          </p:cNvPr>
          <p:cNvSpPr/>
          <p:nvPr/>
        </p:nvSpPr>
        <p:spPr>
          <a:xfrm>
            <a:off x="0" y="11311313"/>
            <a:ext cx="16280623" cy="238509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rgbClr val="F6F6F7"/>
              </a:gs>
            </a:gsLst>
            <a:lin ang="5400000" scaled="1"/>
          </a:gra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grpSp>
        <p:nvGrpSpPr>
          <p:cNvPr id="215" name="그룹 214">
            <a:extLst>
              <a:ext uri="{FF2B5EF4-FFF2-40B4-BE49-F238E27FC236}">
                <a16:creationId xmlns:a16="http://schemas.microsoft.com/office/drawing/2014/main" id="{78DE21C6-FE1F-4F12-6D79-75E7A12C8C30}"/>
              </a:ext>
            </a:extLst>
          </p:cNvPr>
          <p:cNvGrpSpPr/>
          <p:nvPr/>
        </p:nvGrpSpPr>
        <p:grpSpPr>
          <a:xfrm>
            <a:off x="16956738" y="4973738"/>
            <a:ext cx="6760526" cy="4283114"/>
            <a:chOff x="16992049" y="4129366"/>
            <a:chExt cx="6760526" cy="4283114"/>
          </a:xfrm>
        </p:grpSpPr>
        <p:pic>
          <p:nvPicPr>
            <p:cNvPr id="211" name="그림 210">
              <a:extLst>
                <a:ext uri="{FF2B5EF4-FFF2-40B4-BE49-F238E27FC236}">
                  <a16:creationId xmlns:a16="http://schemas.microsoft.com/office/drawing/2014/main" id="{A741332E-982B-F5A4-F668-1C2D0F08C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8" t="14067" r="9023" b="18130"/>
            <a:stretch/>
          </p:blipFill>
          <p:spPr>
            <a:xfrm>
              <a:off x="17141665" y="4446253"/>
              <a:ext cx="6610910" cy="3398360"/>
            </a:xfrm>
            <a:prstGeom prst="rect">
              <a:avLst/>
            </a:prstGeom>
          </p:spPr>
        </p:pic>
        <p:sp>
          <p:nvSpPr>
            <p:cNvPr id="214" name="모서리가 둥근 직사각형 213">
              <a:extLst>
                <a:ext uri="{FF2B5EF4-FFF2-40B4-BE49-F238E27FC236}">
                  <a16:creationId xmlns:a16="http://schemas.microsoft.com/office/drawing/2014/main" id="{50B24D42-BDEE-35C8-ECB7-1CAA99A5244A}"/>
                </a:ext>
              </a:extLst>
            </p:cNvPr>
            <p:cNvSpPr/>
            <p:nvPr/>
          </p:nvSpPr>
          <p:spPr>
            <a:xfrm>
              <a:off x="16992049" y="4129366"/>
              <a:ext cx="6760526" cy="4283114"/>
            </a:xfrm>
            <a:prstGeom prst="roundRect">
              <a:avLst>
                <a:gd name="adj" fmla="val 3081"/>
              </a:avLst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38239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직사각형 176">
            <a:extLst>
              <a:ext uri="{FF2B5EF4-FFF2-40B4-BE49-F238E27FC236}">
                <a16:creationId xmlns:a16="http://schemas.microsoft.com/office/drawing/2014/main" id="{AB48A005-8829-78E1-74DF-79BB912F0FCE}"/>
              </a:ext>
            </a:extLst>
          </p:cNvPr>
          <p:cNvSpPr/>
          <p:nvPr/>
        </p:nvSpPr>
        <p:spPr>
          <a:xfrm>
            <a:off x="12193587" y="0"/>
            <a:ext cx="12193588" cy="13716000"/>
          </a:xfrm>
          <a:prstGeom prst="rect">
            <a:avLst/>
          </a:prstGeom>
          <a:solidFill>
            <a:srgbClr val="F5F5F6"/>
          </a:soli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sp>
        <p:nvSpPr>
          <p:cNvPr id="5" name="Text 5">
            <a:extLst>
              <a:ext uri="{FF2B5EF4-FFF2-40B4-BE49-F238E27FC236}">
                <a16:creationId xmlns:a16="http://schemas.microsoft.com/office/drawing/2014/main" id="{B2C5AC6F-6D3A-2EC1-A317-EE583E9B7418}"/>
              </a:ext>
            </a:extLst>
          </p:cNvPr>
          <p:cNvSpPr/>
          <p:nvPr/>
        </p:nvSpPr>
        <p:spPr>
          <a:xfrm>
            <a:off x="2884106" y="2204598"/>
            <a:ext cx="6395984" cy="884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140"/>
              </a:lnSpc>
              <a:buNone/>
            </a:pPr>
            <a:endParaRPr lang="en-US" altLang="ko-KR" sz="2200" dirty="0">
              <a:solidFill>
                <a:srgbClr val="4E4E4E">
                  <a:alpha val="100000"/>
                </a:srgb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pPr marL="0" indent="0" algn="ctr">
              <a:lnSpc>
                <a:spcPts val="3140"/>
              </a:lnSpc>
              <a:buNone/>
            </a:pPr>
            <a:r>
              <a:rPr lang="ko-KR" altLang="en-US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진행과정에 대해 명시합니다</a:t>
            </a:r>
            <a:r>
              <a:rPr lang="en-US" altLang="ko-KR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.</a:t>
            </a:r>
            <a:endParaRPr lang="en-US" sz="2200" dirty="0"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155" name="Text 9">
            <a:extLst>
              <a:ext uri="{FF2B5EF4-FFF2-40B4-BE49-F238E27FC236}">
                <a16:creationId xmlns:a16="http://schemas.microsoft.com/office/drawing/2014/main" id="{EA165301-3EC3-3920-A099-9965842DEB48}"/>
              </a:ext>
            </a:extLst>
          </p:cNvPr>
          <p:cNvSpPr/>
          <p:nvPr/>
        </p:nvSpPr>
        <p:spPr>
          <a:xfrm>
            <a:off x="1882377" y="417154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채용 공고 작성 가이드</a:t>
            </a:r>
            <a:endParaRPr lang="en-US" altLang="ko-Kore-KR" sz="4000" dirty="0"/>
          </a:p>
        </p:txBody>
      </p:sp>
      <p:sp>
        <p:nvSpPr>
          <p:cNvPr id="156" name="Text 10">
            <a:extLst>
              <a:ext uri="{FF2B5EF4-FFF2-40B4-BE49-F238E27FC236}">
                <a16:creationId xmlns:a16="http://schemas.microsoft.com/office/drawing/2014/main" id="{ED1E7D5A-C96C-05C8-859C-B8A535349A5F}"/>
              </a:ext>
            </a:extLst>
          </p:cNvPr>
          <p:cNvSpPr/>
          <p:nvPr/>
        </p:nvSpPr>
        <p:spPr>
          <a:xfrm>
            <a:off x="924336" y="449371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01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  <p:sp>
        <p:nvSpPr>
          <p:cNvPr id="161" name="Text 5">
            <a:extLst>
              <a:ext uri="{FF2B5EF4-FFF2-40B4-BE49-F238E27FC236}">
                <a16:creationId xmlns:a16="http://schemas.microsoft.com/office/drawing/2014/main" id="{DC8BEFD5-93FB-563E-3CC8-33C2C23B0DE3}"/>
              </a:ext>
            </a:extLst>
          </p:cNvPr>
          <p:cNvSpPr/>
          <p:nvPr/>
        </p:nvSpPr>
        <p:spPr>
          <a:xfrm>
            <a:off x="14307882" y="1977065"/>
            <a:ext cx="8036607" cy="884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3140"/>
              </a:lnSpc>
            </a:pPr>
            <a:endParaRPr lang="en-US" altLang="ko-KR" sz="2200" dirty="0">
              <a:solidFill>
                <a:srgbClr val="4E4E4E">
                  <a:alpha val="100000"/>
                </a:srgb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  <a:p>
            <a:pPr algn="ctr">
              <a:lnSpc>
                <a:spcPts val="3140"/>
              </a:lnSpc>
            </a:pPr>
            <a:r>
              <a:rPr lang="ko-KR" altLang="en-US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해당 채용의 유의사항과 채용절차법 관련 내용을 기재합니다</a:t>
            </a:r>
            <a:r>
              <a:rPr lang="en-US" altLang="ko-KR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.</a:t>
            </a:r>
          </a:p>
          <a:p>
            <a:pPr algn="ctr">
              <a:lnSpc>
                <a:spcPts val="3140"/>
              </a:lnSpc>
            </a:pPr>
            <a:r>
              <a:rPr lang="ko-KR" altLang="en-US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문제 발생 시</a:t>
            </a:r>
            <a:r>
              <a:rPr lang="en-US" altLang="ko-KR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,</a:t>
            </a:r>
            <a:r>
              <a:rPr lang="ko-KR" altLang="en-US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 지원자가 연락할 수 있는 연락처를 기재합니다</a:t>
            </a:r>
            <a:r>
              <a:rPr lang="en-US" altLang="ko-KR" sz="22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.</a:t>
            </a:r>
            <a:endParaRPr lang="en-US" sz="2200" dirty="0">
              <a:solidFill>
                <a:srgbClr val="4E4E4E">
                  <a:alpha val="100000"/>
                </a:srgbClr>
              </a:solidFill>
              <a:latin typeface="Pretendard SemiBold" panose="02000503000000020004" pitchFamily="2" charset="-127"/>
              <a:ea typeface="Pretendard SemiBold" panose="02000503000000020004" pitchFamily="2" charset="-127"/>
              <a:cs typeface="Pretendard SemiBold" panose="02000503000000020004" pitchFamily="2" charset="-127"/>
            </a:endParaRPr>
          </a:p>
        </p:txBody>
      </p:sp>
      <p:sp>
        <p:nvSpPr>
          <p:cNvPr id="168" name="Text 53">
            <a:extLst>
              <a:ext uri="{FF2B5EF4-FFF2-40B4-BE49-F238E27FC236}">
                <a16:creationId xmlns:a16="http://schemas.microsoft.com/office/drawing/2014/main" id="{1B2C39D9-FBC0-011B-A34D-8D452AC93EDE}"/>
              </a:ext>
            </a:extLst>
          </p:cNvPr>
          <p:cNvSpPr/>
          <p:nvPr/>
        </p:nvSpPr>
        <p:spPr>
          <a:xfrm>
            <a:off x="5485089" y="3117640"/>
            <a:ext cx="1154162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800"/>
              </a:lnSpc>
            </a:pPr>
            <a:r>
              <a:rPr lang="en-US" kern="0" dirty="0">
                <a:solidFill>
                  <a:schemeClr val="bg1">
                    <a:lumMod val="65000"/>
                  </a:scheme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SAMPLE</a:t>
            </a:r>
          </a:p>
        </p:txBody>
      </p:sp>
      <p:sp>
        <p:nvSpPr>
          <p:cNvPr id="178" name="Text 53">
            <a:extLst>
              <a:ext uri="{FF2B5EF4-FFF2-40B4-BE49-F238E27FC236}">
                <a16:creationId xmlns:a16="http://schemas.microsoft.com/office/drawing/2014/main" id="{8BAE1A41-F178-5D80-4DE1-7FB2247F14DC}"/>
              </a:ext>
            </a:extLst>
          </p:cNvPr>
          <p:cNvSpPr/>
          <p:nvPr/>
        </p:nvSpPr>
        <p:spPr>
          <a:xfrm>
            <a:off x="17749105" y="3333540"/>
            <a:ext cx="1154162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ts val="2800"/>
              </a:lnSpc>
            </a:pPr>
            <a:r>
              <a:rPr lang="en-US" altLang="ko-Kore-KR" kern="0" dirty="0">
                <a:solidFill>
                  <a:schemeClr val="bg1">
                    <a:lumMod val="65000"/>
                  </a:schemeClr>
                </a:solidFill>
                <a:latin typeface="Pretendard Regular" pitchFamily="34" charset="0"/>
                <a:ea typeface="Pretendard Regular" pitchFamily="34" charset="-122"/>
                <a:cs typeface="Pretendard Regular" pitchFamily="34" charset="-120"/>
              </a:rPr>
              <a:t>SAMPLE</a:t>
            </a:r>
          </a:p>
        </p:txBody>
      </p:sp>
      <p:grpSp>
        <p:nvGrpSpPr>
          <p:cNvPr id="185" name="그룹 184">
            <a:extLst>
              <a:ext uri="{FF2B5EF4-FFF2-40B4-BE49-F238E27FC236}">
                <a16:creationId xmlns:a16="http://schemas.microsoft.com/office/drawing/2014/main" id="{44AA711E-DB5B-B749-48A2-81687D115FE7}"/>
              </a:ext>
            </a:extLst>
          </p:cNvPr>
          <p:cNvGrpSpPr/>
          <p:nvPr/>
        </p:nvGrpSpPr>
        <p:grpSpPr>
          <a:xfrm>
            <a:off x="5811641" y="1690211"/>
            <a:ext cx="514159" cy="514159"/>
            <a:chOff x="11700854" y="922366"/>
            <a:chExt cx="514159" cy="514159"/>
          </a:xfrm>
        </p:grpSpPr>
        <p:sp>
          <p:nvSpPr>
            <p:cNvPr id="183" name="타원 182">
              <a:extLst>
                <a:ext uri="{FF2B5EF4-FFF2-40B4-BE49-F238E27FC236}">
                  <a16:creationId xmlns:a16="http://schemas.microsoft.com/office/drawing/2014/main" id="{9B798E0F-ECC0-35CD-4C0F-4AD552CD4794}"/>
                </a:ext>
              </a:extLst>
            </p:cNvPr>
            <p:cNvSpPr/>
            <p:nvPr/>
          </p:nvSpPr>
          <p:spPr>
            <a:xfrm>
              <a:off x="11700854" y="922366"/>
              <a:ext cx="514159" cy="514159"/>
            </a:xfrm>
            <a:prstGeom prst="ellipse">
              <a:avLst/>
            </a:prstGeom>
            <a:solidFill>
              <a:srgbClr val="00D2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84" name="Text 5">
              <a:extLst>
                <a:ext uri="{FF2B5EF4-FFF2-40B4-BE49-F238E27FC236}">
                  <a16:creationId xmlns:a16="http://schemas.microsoft.com/office/drawing/2014/main" id="{F84BFF57-857B-24D1-65CC-4DB1FB9257AB}"/>
                </a:ext>
              </a:extLst>
            </p:cNvPr>
            <p:cNvSpPr/>
            <p:nvPr/>
          </p:nvSpPr>
          <p:spPr>
            <a:xfrm>
              <a:off x="11860011" y="997867"/>
              <a:ext cx="182743" cy="36657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>
              <a:spAutoFit/>
            </a:bodyPr>
            <a:lstStyle/>
            <a:p>
              <a:pPr marL="0" indent="0" algn="ctr">
                <a:lnSpc>
                  <a:spcPts val="3140"/>
                </a:lnSpc>
                <a:buNone/>
              </a:pPr>
              <a:r>
                <a:rPr lang="en-US" altLang="ko-KR" sz="2200" dirty="0">
                  <a:solidFill>
                    <a:schemeClr val="bg1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4</a:t>
              </a:r>
              <a:endParaRPr lang="en-US" sz="2200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endParaRPr>
            </a:p>
          </p:txBody>
        </p:sp>
      </p:grpSp>
      <p:grpSp>
        <p:nvGrpSpPr>
          <p:cNvPr id="192" name="그룹 191">
            <a:extLst>
              <a:ext uri="{FF2B5EF4-FFF2-40B4-BE49-F238E27FC236}">
                <a16:creationId xmlns:a16="http://schemas.microsoft.com/office/drawing/2014/main" id="{C7423BEF-5136-E405-5501-4AEAA039EA1F}"/>
              </a:ext>
            </a:extLst>
          </p:cNvPr>
          <p:cNvGrpSpPr/>
          <p:nvPr/>
        </p:nvGrpSpPr>
        <p:grpSpPr>
          <a:xfrm>
            <a:off x="18069107" y="1690211"/>
            <a:ext cx="514159" cy="514159"/>
            <a:chOff x="11700854" y="922366"/>
            <a:chExt cx="514159" cy="514159"/>
          </a:xfrm>
        </p:grpSpPr>
        <p:sp>
          <p:nvSpPr>
            <p:cNvPr id="193" name="타원 192">
              <a:extLst>
                <a:ext uri="{FF2B5EF4-FFF2-40B4-BE49-F238E27FC236}">
                  <a16:creationId xmlns:a16="http://schemas.microsoft.com/office/drawing/2014/main" id="{C39A1F2A-0BD3-E281-FBBC-ADB8F18F7ECE}"/>
                </a:ext>
              </a:extLst>
            </p:cNvPr>
            <p:cNvSpPr/>
            <p:nvPr/>
          </p:nvSpPr>
          <p:spPr>
            <a:xfrm>
              <a:off x="11700854" y="922366"/>
              <a:ext cx="514159" cy="514159"/>
            </a:xfrm>
            <a:prstGeom prst="ellipse">
              <a:avLst/>
            </a:prstGeom>
            <a:solidFill>
              <a:srgbClr val="00D26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ore-KR" altLang="en-US"/>
            </a:p>
          </p:txBody>
        </p:sp>
        <p:sp>
          <p:nvSpPr>
            <p:cNvPr id="194" name="Text 5">
              <a:extLst>
                <a:ext uri="{FF2B5EF4-FFF2-40B4-BE49-F238E27FC236}">
                  <a16:creationId xmlns:a16="http://schemas.microsoft.com/office/drawing/2014/main" id="{798519D1-A131-B211-C3AD-4C60EB6361CE}"/>
                </a:ext>
              </a:extLst>
            </p:cNvPr>
            <p:cNvSpPr/>
            <p:nvPr/>
          </p:nvSpPr>
          <p:spPr>
            <a:xfrm>
              <a:off x="11874529" y="997867"/>
              <a:ext cx="174728" cy="366575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>
              <a:spAutoFit/>
            </a:bodyPr>
            <a:lstStyle/>
            <a:p>
              <a:pPr marL="0" indent="0" algn="ctr">
                <a:lnSpc>
                  <a:spcPts val="3140"/>
                </a:lnSpc>
                <a:buNone/>
              </a:pPr>
              <a:r>
                <a:rPr lang="en-US" altLang="ko-KR" sz="2200" dirty="0">
                  <a:solidFill>
                    <a:schemeClr val="bg1"/>
                  </a:solidFill>
                  <a:latin typeface="Pretendard SemiBold" panose="02000503000000020004" pitchFamily="2" charset="-127"/>
                  <a:ea typeface="Pretendard SemiBold" panose="02000503000000020004" pitchFamily="2" charset="-127"/>
                  <a:cs typeface="Pretendard SemiBold" panose="02000503000000020004" pitchFamily="2" charset="-127"/>
                </a:rPr>
                <a:t>5</a:t>
              </a:r>
              <a:endParaRPr lang="en-US" sz="2200" dirty="0">
                <a:solidFill>
                  <a:schemeClr val="bg1"/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72D9B0E0-149E-262B-9575-4D5DD95D9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039" y="5952567"/>
            <a:ext cx="9721060" cy="3123049"/>
          </a:xfrm>
          <a:prstGeom prst="roundRect">
            <a:avLst>
              <a:gd name="adj" fmla="val 4024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436DDDF6-C4EC-DAAF-ABF6-C7EB6EBECA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/>
          <a:stretch/>
        </p:blipFill>
        <p:spPr>
          <a:xfrm>
            <a:off x="2594031" y="3747409"/>
            <a:ext cx="6904418" cy="8394979"/>
          </a:xfrm>
          <a:prstGeom prst="roundRect">
            <a:avLst>
              <a:gd name="adj" fmla="val 2475"/>
            </a:avLst>
          </a:prstGeom>
          <a:solidFill>
            <a:srgbClr val="FFFFFF">
              <a:shade val="85000"/>
            </a:srgb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9944877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 9">
            <a:extLst>
              <a:ext uri="{FF2B5EF4-FFF2-40B4-BE49-F238E27FC236}">
                <a16:creationId xmlns:a16="http://schemas.microsoft.com/office/drawing/2014/main" id="{EA165301-3EC3-3920-A099-9965842DEB48}"/>
              </a:ext>
            </a:extLst>
          </p:cNvPr>
          <p:cNvSpPr/>
          <p:nvPr/>
        </p:nvSpPr>
        <p:spPr>
          <a:xfrm>
            <a:off x="1882377" y="417154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560"/>
              </a:lnSpc>
            </a:pPr>
            <a:r>
              <a:rPr lang="ko-Kore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공고</a:t>
            </a: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예시</a:t>
            </a:r>
            <a:endParaRPr lang="en-US" altLang="ko-Kore-KR" sz="4000" dirty="0">
              <a:solidFill>
                <a:srgbClr val="44474B">
                  <a:alpha val="100000"/>
                </a:srgbClr>
              </a:solidFill>
              <a:latin typeface="Pretendard SemiBold" pitchFamily="34" charset="0"/>
              <a:ea typeface="Pretendard SemiBold" pitchFamily="34" charset="-122"/>
              <a:cs typeface="Pretendard SemiBold" pitchFamily="34" charset="-120"/>
            </a:endParaRPr>
          </a:p>
        </p:txBody>
      </p:sp>
      <p:sp>
        <p:nvSpPr>
          <p:cNvPr id="156" name="Text 10">
            <a:extLst>
              <a:ext uri="{FF2B5EF4-FFF2-40B4-BE49-F238E27FC236}">
                <a16:creationId xmlns:a16="http://schemas.microsoft.com/office/drawing/2014/main" id="{ED1E7D5A-C96C-05C8-859C-B8A535349A5F}"/>
              </a:ext>
            </a:extLst>
          </p:cNvPr>
          <p:cNvSpPr/>
          <p:nvPr/>
        </p:nvSpPr>
        <p:spPr>
          <a:xfrm>
            <a:off x="924336" y="449371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02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  <p:pic>
        <p:nvPicPr>
          <p:cNvPr id="3" name="그림 2" descr="텍스트, 스크린샷, 디자인이(가) 표시된 사진&#10;&#10;자동 생성된 설명">
            <a:extLst>
              <a:ext uri="{FF2B5EF4-FFF2-40B4-BE49-F238E27FC236}">
                <a16:creationId xmlns:a16="http://schemas.microsoft.com/office/drawing/2014/main" id="{E560B979-19C1-9E32-376E-3DCCE4D5D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8" b="69532"/>
          <a:stretch/>
        </p:blipFill>
        <p:spPr>
          <a:xfrm>
            <a:off x="6108422" y="2168837"/>
            <a:ext cx="5630904" cy="11666431"/>
          </a:xfrm>
          <a:prstGeom prst="roundRect">
            <a:avLst>
              <a:gd name="adj" fmla="val 29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그림 4" descr="텍스트, 스크린샷, 디자인이(가) 표시된 사진&#10;&#10;자동 생성된 설명">
            <a:extLst>
              <a:ext uri="{FF2B5EF4-FFF2-40B4-BE49-F238E27FC236}">
                <a16:creationId xmlns:a16="http://schemas.microsoft.com/office/drawing/2014/main" id="{F1C4B379-CE70-AA4F-8141-1D85602418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2" t="27457" b="36722"/>
          <a:stretch/>
        </p:blipFill>
        <p:spPr>
          <a:xfrm>
            <a:off x="12168940" y="-1"/>
            <a:ext cx="5614432" cy="13715999"/>
          </a:xfrm>
          <a:prstGeom prst="rect">
            <a:avLst/>
          </a:prstGeom>
          <a:ln>
            <a:noFill/>
          </a:ln>
        </p:spPr>
      </p:pic>
      <p:pic>
        <p:nvPicPr>
          <p:cNvPr id="7" name="그림 6" descr="텍스트, 스크린샷, 디자인이(가) 표시된 사진&#10;&#10;자동 생성된 설명">
            <a:extLst>
              <a:ext uri="{FF2B5EF4-FFF2-40B4-BE49-F238E27FC236}">
                <a16:creationId xmlns:a16="http://schemas.microsoft.com/office/drawing/2014/main" id="{4F118CFE-DE24-0349-278D-FEA558FECA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8" t="64180" b="-1"/>
          <a:stretch/>
        </p:blipFill>
        <p:spPr>
          <a:xfrm>
            <a:off x="18185462" y="0"/>
            <a:ext cx="5630904" cy="13715999"/>
          </a:xfrm>
          <a:prstGeom prst="rect">
            <a:avLst/>
          </a:prstGeom>
          <a:ln>
            <a:noFill/>
          </a:ln>
        </p:spPr>
      </p:pic>
      <p:sp>
        <p:nvSpPr>
          <p:cNvPr id="8" name="Text 5">
            <a:extLst>
              <a:ext uri="{FF2B5EF4-FFF2-40B4-BE49-F238E27FC236}">
                <a16:creationId xmlns:a16="http://schemas.microsoft.com/office/drawing/2014/main" id="{09886BF3-B313-67FB-F565-E8AB19480EA7}"/>
              </a:ext>
            </a:extLst>
          </p:cNvPr>
          <p:cNvSpPr/>
          <p:nvPr/>
        </p:nvSpPr>
        <p:spPr>
          <a:xfrm>
            <a:off x="924336" y="12970088"/>
            <a:ext cx="5774638" cy="8847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140"/>
              </a:lnSpc>
            </a:pPr>
            <a:r>
              <a:rPr lang="ko-KR" altLang="en-US" sz="20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* 해당 공고의 내용은 임의로 작성되었습니다</a:t>
            </a:r>
            <a:r>
              <a:rPr lang="en-US" altLang="ko-KR" sz="2000" dirty="0">
                <a:solidFill>
                  <a:srgbClr val="4E4E4E">
                    <a:alpha val="100000"/>
                  </a:srgbClr>
                </a:solidFill>
                <a:latin typeface="Pretendard SemiBold" panose="02000503000000020004" pitchFamily="2" charset="-127"/>
                <a:ea typeface="Pretendard SemiBold" panose="02000503000000020004" pitchFamily="2" charset="-127"/>
                <a:cs typeface="Pretendard SemiBold" panose="02000503000000020004" pitchFamily="2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1618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>
            <a:extLst>
              <a:ext uri="{FF2B5EF4-FFF2-40B4-BE49-F238E27FC236}">
                <a16:creationId xmlns:a16="http://schemas.microsoft.com/office/drawing/2014/main" id="{E007A855-C17F-429A-008B-FDFCEFC8C1EB}"/>
              </a:ext>
            </a:extLst>
          </p:cNvPr>
          <p:cNvSpPr/>
          <p:nvPr/>
        </p:nvSpPr>
        <p:spPr>
          <a:xfrm>
            <a:off x="7977381" y="2228250"/>
            <a:ext cx="8090547" cy="11487750"/>
          </a:xfrm>
          <a:prstGeom prst="rect">
            <a:avLst/>
          </a:prstGeom>
          <a:solidFill>
            <a:srgbClr val="F5F5F6"/>
          </a:soli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sp>
        <p:nvSpPr>
          <p:cNvPr id="155" name="Text 9">
            <a:extLst>
              <a:ext uri="{FF2B5EF4-FFF2-40B4-BE49-F238E27FC236}">
                <a16:creationId xmlns:a16="http://schemas.microsoft.com/office/drawing/2014/main" id="{EA165301-3EC3-3920-A099-9965842DEB48}"/>
              </a:ext>
            </a:extLst>
          </p:cNvPr>
          <p:cNvSpPr/>
          <p:nvPr/>
        </p:nvSpPr>
        <p:spPr>
          <a:xfrm>
            <a:off x="1882377" y="417154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직무별 </a:t>
            </a:r>
            <a:r>
              <a:rPr lang="en-US" altLang="ko-KR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JD (Job Discription) </a:t>
            </a: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요건</a:t>
            </a:r>
            <a:endParaRPr lang="en-US" altLang="ko-Kore-KR" sz="4000" dirty="0"/>
          </a:p>
        </p:txBody>
      </p:sp>
      <p:sp>
        <p:nvSpPr>
          <p:cNvPr id="156" name="Text 10">
            <a:extLst>
              <a:ext uri="{FF2B5EF4-FFF2-40B4-BE49-F238E27FC236}">
                <a16:creationId xmlns:a16="http://schemas.microsoft.com/office/drawing/2014/main" id="{ED1E7D5A-C96C-05C8-859C-B8A535349A5F}"/>
              </a:ext>
            </a:extLst>
          </p:cNvPr>
          <p:cNvSpPr/>
          <p:nvPr/>
        </p:nvSpPr>
        <p:spPr>
          <a:xfrm>
            <a:off x="924336" y="449371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03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  <p:sp>
        <p:nvSpPr>
          <p:cNvPr id="4" name="Text 9">
            <a:extLst>
              <a:ext uri="{FF2B5EF4-FFF2-40B4-BE49-F238E27FC236}">
                <a16:creationId xmlns:a16="http://schemas.microsoft.com/office/drawing/2014/main" id="{4C0C8DC2-34C5-B333-B598-B4ED5C2F20C8}"/>
              </a:ext>
            </a:extLst>
          </p:cNvPr>
          <p:cNvSpPr/>
          <p:nvPr/>
        </p:nvSpPr>
        <p:spPr>
          <a:xfrm>
            <a:off x="1007222" y="1098472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560"/>
              </a:lnSpc>
            </a:pPr>
            <a:r>
              <a:rPr lang="en-US" altLang="ko-KR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/</a:t>
            </a:r>
            <a:r>
              <a:rPr lang="ko-KR" altLang="en-US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세일즈</a:t>
            </a:r>
            <a:endParaRPr lang="en-US" altLang="ko-Kore-KR" sz="3200" dirty="0">
              <a:solidFill>
                <a:srgbClr val="00BE6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6" name="Text 9">
            <a:extLst>
              <a:ext uri="{FF2B5EF4-FFF2-40B4-BE49-F238E27FC236}">
                <a16:creationId xmlns:a16="http://schemas.microsoft.com/office/drawing/2014/main" id="{0E1EA848-8F2A-48F6-F1CA-8FE5917DBFB1}"/>
              </a:ext>
            </a:extLst>
          </p:cNvPr>
          <p:cNvSpPr/>
          <p:nvPr/>
        </p:nvSpPr>
        <p:spPr>
          <a:xfrm>
            <a:off x="1007222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주요업무</a:t>
            </a:r>
            <a:endParaRPr lang="en-US" altLang="ko-Kore-KR" sz="2800" dirty="0"/>
          </a:p>
        </p:txBody>
      </p:sp>
      <p:cxnSp>
        <p:nvCxnSpPr>
          <p:cNvPr id="11" name="직선 연결선[R] 10">
            <a:extLst>
              <a:ext uri="{FF2B5EF4-FFF2-40B4-BE49-F238E27FC236}">
                <a16:creationId xmlns:a16="http://schemas.microsoft.com/office/drawing/2014/main" id="{7DDEB7C6-30BE-126F-541D-CED6595508BD}"/>
              </a:ext>
            </a:extLst>
          </p:cNvPr>
          <p:cNvCxnSpPr>
            <a:cxnSpLocks/>
          </p:cNvCxnSpPr>
          <p:nvPr/>
        </p:nvCxnSpPr>
        <p:spPr>
          <a:xfrm>
            <a:off x="924336" y="2228250"/>
            <a:ext cx="22455617" cy="0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9">
            <a:extLst>
              <a:ext uri="{FF2B5EF4-FFF2-40B4-BE49-F238E27FC236}">
                <a16:creationId xmlns:a16="http://schemas.microsoft.com/office/drawing/2014/main" id="{9A1EE892-CD19-E378-07B6-01FD975BA4F8}"/>
              </a:ext>
            </a:extLst>
          </p:cNvPr>
          <p:cNvSpPr/>
          <p:nvPr/>
        </p:nvSpPr>
        <p:spPr>
          <a:xfrm>
            <a:off x="8534189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자격요건</a:t>
            </a:r>
            <a:endParaRPr lang="en-US" altLang="ko-Kore-KR" sz="2800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E9F0EE7E-6B34-6BAB-2001-3820FAA73649}"/>
              </a:ext>
            </a:extLst>
          </p:cNvPr>
          <p:cNvSpPr/>
          <p:nvPr/>
        </p:nvSpPr>
        <p:spPr>
          <a:xfrm>
            <a:off x="16799648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3.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우대사항</a:t>
            </a:r>
            <a:endParaRPr lang="en-US" altLang="ko-Kore-KR" sz="2800" dirty="0"/>
          </a:p>
        </p:txBody>
      </p:sp>
      <p:graphicFrame>
        <p:nvGraphicFramePr>
          <p:cNvPr id="17" name="표 16">
            <a:extLst>
              <a:ext uri="{FF2B5EF4-FFF2-40B4-BE49-F238E27FC236}">
                <a16:creationId xmlns:a16="http://schemas.microsoft.com/office/drawing/2014/main" id="{FEB2981E-DC0B-5DAE-11FB-58C255ADD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372860"/>
              </p:ext>
            </p:extLst>
          </p:nvPr>
        </p:nvGraphicFramePr>
        <p:xfrm>
          <a:off x="1007222" y="3142427"/>
          <a:ext cx="5927725" cy="96393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27725">
                  <a:extLst>
                    <a:ext uri="{9D8B030D-6E8A-4147-A177-3AD203B41FA5}">
                      <a16:colId xmlns:a16="http://schemas.microsoft.com/office/drawing/2014/main" val="3862254547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솔루션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en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SI, ERP, CRM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등에 관련된 영업 총괄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신규 고객 발굴 및 계약 유지 관리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영업 목표 달성을 위한 계획 수립 및 실행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시장 동향 파악 및 영업 전략 개발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고객과의 커뮤니케이션 및 관계 유지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12733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OOO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시장에서 유의미한 리드를 발견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확보 고객사 전환으로 이어지는</a:t>
                      </a:r>
                      <a:endParaRPr lang="en-US" altLang="ko-KR" sz="1400" b="0" i="0" u="none" strike="noStrike"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파이프라인 구현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95807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B2B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영업의 전 과정을 수행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리드 생성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프로모션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데모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협상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마감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관리 등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및 실적관리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9638435"/>
                  </a:ext>
                </a:extLst>
              </a:tr>
              <a:tr h="4240306">
                <a:tc>
                  <a:txBody>
                    <a:bodyPr/>
                    <a:lstStyle/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사업적 시너지가 발생될 수 있는 파트너 탐색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제휴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협업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북미 고객사 로컬라이제이션 업무의 개발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사업팀과의 소통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리드 생성을 위한 영문 컨텐츠 기획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신시장 내 업체 발굴 및 영업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시장조사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영업 전략기획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매출 분석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B2C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관리 </a:t>
                      </a:r>
                      <a:r>
                        <a:rPr lang="en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On-site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업무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판매 채널별 이벤트 기획 및 프로모션 참여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키워드 광고 등 셋팅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B2C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관리 </a:t>
                      </a:r>
                      <a:r>
                        <a:rPr lang="en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off-site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업무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채널 운영 대행사 관리 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마케팅 대행사 관리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순익분석 및 기반자료 관리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프로젝트 수행 및 </a:t>
                      </a:r>
                      <a:r>
                        <a:rPr lang="en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Account Managing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에 필요한 고객 커뮤니케이션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계약서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견적서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정산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세금계산서 관리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프로젝트 관리 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프로젝트 운영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en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ppt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자료 작성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en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excel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시트 관리 등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  <a:endParaRPr lang="en-US" altLang="ko-KR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타겟 고객에 대한 세일즈 전략을 수립하고 실행합니다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  <a:endParaRPr lang="en-US" altLang="ko-KR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OOOO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에 대한 이해를 바탕으로 세일즈 </a:t>
                      </a:r>
                      <a:r>
                        <a:rPr lang="en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PT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를 진행합니다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  <a:endParaRPr lang="en-US" altLang="ko-KR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사업 제휴처를 발굴합니다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  <a:endParaRPr lang="en-US" altLang="ko-KR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소개서</a:t>
                      </a: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매뉴얼 등 영업에 필요한 주요 문서 기획 및 작성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algn="l" fontAlgn="ctr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고객사의 성공적인 비즈니스를 위한 온보딩 프로세스 및 </a:t>
                      </a:r>
                      <a:r>
                        <a:rPr lang="en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CRM </a:t>
                      </a:r>
                      <a:r>
                        <a:rPr lang="ko-KR" altLang="en-US" sz="1400" b="0" i="0" u="none" strike="noStrike"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활동 기획 및 실행</a:t>
                      </a:r>
                      <a:endParaRPr lang="ko-KR" altLang="en-US" sz="1400" b="0" i="0" u="none" strike="noStrike">
                        <a:solidFill>
                          <a:srgbClr val="333333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692902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828805D7-CFE4-6880-3839-7842D77CA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442766"/>
              </p:ext>
            </p:extLst>
          </p:nvPr>
        </p:nvGraphicFramePr>
        <p:xfrm>
          <a:off x="8534188" y="3125170"/>
          <a:ext cx="6992683" cy="63798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92683">
                  <a:extLst>
                    <a:ext uri="{9D8B030D-6E8A-4147-A177-3AD203B41FA5}">
                      <a16:colId xmlns:a16="http://schemas.microsoft.com/office/drawing/2014/main" val="341758848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B2B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영업 경험 보유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14552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솔루션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CRM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등에 대한 전문 지식 보유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39548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커뮤니케이션 및 협상 능력 우수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64269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고객 중심 사고력 및 문제 해결 능력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6756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B2B SaaS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세일즈 유경력자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n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년차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89349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영어 커뮤니케이션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협상 및 계약 등 업무 진행에 무리가 없는 어학 능력을 보유하신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65847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링크드인에 대한 이해가 높고 능숙하게 활용하시는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9758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리드생성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아운바운드 영업 및 마케팅에 대한 전반적 경험을 갖고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3847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미국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캐나다 문화와 정서에 대한 기초적인 이해와 높은 관심을 갖고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41126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B2B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세일즈 및 프로젝트 관리 관련 업무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n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4667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MS Office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및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HWP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등의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Tool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사용에 능숙하신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300749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프로젝트 관리 경험이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777765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타 부서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고객과의 원활한 커뮤니케이션 능력을 갖추신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3820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B2B SaaS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또는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OO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분야의 영업 기획 및 관리 업무 경험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08599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명확한 수치 기반의 영업 계획 수립 및 영업 성과 관리 역량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579852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본인의 업무를 주도적으로 진행하는 성격을 가진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5656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적극적인 커뮤니케이션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협업 등 좋은 팀웍 형성에 기여하시는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6669352"/>
                  </a:ext>
                </a:extLst>
              </a:tr>
            </a:tbl>
          </a:graphicData>
        </a:graphic>
      </p:graphicFrame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4CA629BD-A943-0845-AF3B-62F5F50CBB17}"/>
              </a:ext>
            </a:extLst>
          </p:cNvPr>
          <p:cNvGraphicFramePr>
            <a:graphicFrameLocks noGrp="1"/>
          </p:cNvGraphicFramePr>
          <p:nvPr/>
        </p:nvGraphicFramePr>
        <p:xfrm>
          <a:off x="16799648" y="3142427"/>
          <a:ext cx="7433141" cy="74961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433141">
                  <a:extLst>
                    <a:ext uri="{9D8B030D-6E8A-4147-A177-3AD203B41FA5}">
                      <a16:colId xmlns:a16="http://schemas.microsoft.com/office/drawing/2014/main" val="90959609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유사 업무 경험 보유자 우대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15324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영업 관련 자격증 소지자 우대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89101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관련 업종에서 성과를 만들어 내신 경험이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87386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오프라인 현장 세일즈 경험이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50894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외식업 자영업자 대상 오프라인 세일즈 경험이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01867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외식업 프랜차이즈 세일즈 경험이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914877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신규 고객사 유치와 리텐션에 성과를 낸 경험이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91642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기획부터 실행 단계까지 논리적으로 계획을 세우고 실행할 수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479929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주도적으로 가설을 수립하고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검증하며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성과를 만들어가는 것에 욕심이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9563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다양한 업무 담당자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유저 그룹과 오픈 마인드로 커뮤니케이션 할 수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2699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빠른 변화에 적응하는 것을 즐기고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새로운 방식을 끊임 없이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찾아나가는 것을 즐기시는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0946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제안서 작성 및 프리젠테이션에 능숙하신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9428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신규 솔루션 사업전략 기획 및 실행 경험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74497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재피어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구글독스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CRM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사용경험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7841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인바운드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아운바운드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콜드콜 경험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24336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자기주도적 업무 진행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7438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'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설명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'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과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'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설득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'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의 차이점을 아시는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51578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B2B SaaS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비즈니스에 영업자료 기획 및 작성 경험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85798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스타트업 경험해 보신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6635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645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766E4F6-4D5D-0FCE-6A14-B67CBE67076A}"/>
              </a:ext>
            </a:extLst>
          </p:cNvPr>
          <p:cNvSpPr/>
          <p:nvPr/>
        </p:nvSpPr>
        <p:spPr>
          <a:xfrm>
            <a:off x="7977381" y="2228250"/>
            <a:ext cx="8090547" cy="11487750"/>
          </a:xfrm>
          <a:prstGeom prst="rect">
            <a:avLst/>
          </a:prstGeom>
          <a:solidFill>
            <a:srgbClr val="F5F5F6"/>
          </a:soli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sp>
        <p:nvSpPr>
          <p:cNvPr id="155" name="Text 9">
            <a:extLst>
              <a:ext uri="{FF2B5EF4-FFF2-40B4-BE49-F238E27FC236}">
                <a16:creationId xmlns:a16="http://schemas.microsoft.com/office/drawing/2014/main" id="{EA165301-3EC3-3920-A099-9965842DEB48}"/>
              </a:ext>
            </a:extLst>
          </p:cNvPr>
          <p:cNvSpPr/>
          <p:nvPr/>
        </p:nvSpPr>
        <p:spPr>
          <a:xfrm>
            <a:off x="1882377" y="417154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직무별 </a:t>
            </a:r>
            <a:r>
              <a:rPr lang="en-US" altLang="ko-KR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JD (Job Discription) </a:t>
            </a: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요건</a:t>
            </a:r>
            <a:endParaRPr lang="en-US" altLang="ko-Kore-KR" sz="4000" dirty="0"/>
          </a:p>
        </p:txBody>
      </p:sp>
      <p:sp>
        <p:nvSpPr>
          <p:cNvPr id="156" name="Text 10">
            <a:extLst>
              <a:ext uri="{FF2B5EF4-FFF2-40B4-BE49-F238E27FC236}">
                <a16:creationId xmlns:a16="http://schemas.microsoft.com/office/drawing/2014/main" id="{ED1E7D5A-C96C-05C8-859C-B8A535349A5F}"/>
              </a:ext>
            </a:extLst>
          </p:cNvPr>
          <p:cNvSpPr/>
          <p:nvPr/>
        </p:nvSpPr>
        <p:spPr>
          <a:xfrm>
            <a:off x="924336" y="449371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03</a:t>
            </a:r>
            <a:endParaRPr lang="en-US" sz="4800" dirty="0">
              <a:solidFill>
                <a:srgbClr val="00D16E"/>
              </a:solidFill>
            </a:endParaRPr>
          </a:p>
        </p:txBody>
      </p:sp>
      <p:sp>
        <p:nvSpPr>
          <p:cNvPr id="4" name="Text 9">
            <a:extLst>
              <a:ext uri="{FF2B5EF4-FFF2-40B4-BE49-F238E27FC236}">
                <a16:creationId xmlns:a16="http://schemas.microsoft.com/office/drawing/2014/main" id="{4C0C8DC2-34C5-B333-B598-B4ED5C2F20C8}"/>
              </a:ext>
            </a:extLst>
          </p:cNvPr>
          <p:cNvSpPr/>
          <p:nvPr/>
        </p:nvSpPr>
        <p:spPr>
          <a:xfrm>
            <a:off x="1007222" y="1098472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560"/>
              </a:lnSpc>
            </a:pPr>
            <a:r>
              <a:rPr lang="en-US" altLang="ko-KR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/</a:t>
            </a:r>
            <a:r>
              <a:rPr lang="ko-KR" altLang="en-US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기획</a:t>
            </a:r>
            <a:endParaRPr lang="en-US" altLang="ko-Kore-KR" sz="3200" dirty="0">
              <a:solidFill>
                <a:srgbClr val="00BE6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6" name="Text 9">
            <a:extLst>
              <a:ext uri="{FF2B5EF4-FFF2-40B4-BE49-F238E27FC236}">
                <a16:creationId xmlns:a16="http://schemas.microsoft.com/office/drawing/2014/main" id="{0E1EA848-8F2A-48F6-F1CA-8FE5917DBFB1}"/>
              </a:ext>
            </a:extLst>
          </p:cNvPr>
          <p:cNvSpPr/>
          <p:nvPr/>
        </p:nvSpPr>
        <p:spPr>
          <a:xfrm>
            <a:off x="1007223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주요업무</a:t>
            </a:r>
            <a:endParaRPr lang="en-US" altLang="ko-Kore-KR" sz="2800" dirty="0"/>
          </a:p>
        </p:txBody>
      </p:sp>
      <p:cxnSp>
        <p:nvCxnSpPr>
          <p:cNvPr id="11" name="직선 연결선[R] 10">
            <a:extLst>
              <a:ext uri="{FF2B5EF4-FFF2-40B4-BE49-F238E27FC236}">
                <a16:creationId xmlns:a16="http://schemas.microsoft.com/office/drawing/2014/main" id="{7DDEB7C6-30BE-126F-541D-CED6595508BD}"/>
              </a:ext>
            </a:extLst>
          </p:cNvPr>
          <p:cNvCxnSpPr>
            <a:cxnSpLocks/>
          </p:cNvCxnSpPr>
          <p:nvPr/>
        </p:nvCxnSpPr>
        <p:spPr>
          <a:xfrm>
            <a:off x="924336" y="2228250"/>
            <a:ext cx="22455617" cy="0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9">
            <a:extLst>
              <a:ext uri="{FF2B5EF4-FFF2-40B4-BE49-F238E27FC236}">
                <a16:creationId xmlns:a16="http://schemas.microsoft.com/office/drawing/2014/main" id="{9A1EE892-CD19-E378-07B6-01FD975BA4F8}"/>
              </a:ext>
            </a:extLst>
          </p:cNvPr>
          <p:cNvSpPr/>
          <p:nvPr/>
        </p:nvSpPr>
        <p:spPr>
          <a:xfrm>
            <a:off x="8534189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자격요건</a:t>
            </a:r>
            <a:endParaRPr lang="en-US" altLang="ko-Kore-KR" sz="2800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E9F0EE7E-6B34-6BAB-2001-3820FAA73649}"/>
              </a:ext>
            </a:extLst>
          </p:cNvPr>
          <p:cNvSpPr/>
          <p:nvPr/>
        </p:nvSpPr>
        <p:spPr>
          <a:xfrm>
            <a:off x="16799648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3.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우대사항</a:t>
            </a:r>
            <a:endParaRPr lang="en-US" altLang="ko-Kore-KR" sz="2800" dirty="0"/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560F4962-EE0A-A85F-0D01-DEEF025A8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335850"/>
              </p:ext>
            </p:extLst>
          </p:nvPr>
        </p:nvGraphicFramePr>
        <p:xfrm>
          <a:off x="1007222" y="3142427"/>
          <a:ext cx="5951847" cy="9772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51847">
                  <a:extLst>
                    <a:ext uri="{9D8B030D-6E8A-4147-A177-3AD203B41FA5}">
                      <a16:colId xmlns:a16="http://schemas.microsoft.com/office/drawing/2014/main" val="311269549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진단 및 전략 방향성 수립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9548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네임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슬로건 및 스토리 개발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79756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체계 전략 수립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6879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실행 전략 및 아이디어 수립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53246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회사 및 비즈니스 조직별 장기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·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단기 전략 계획을 수립합니다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0551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계획을 실행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·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달성하기 위한 전략적 방향성을 도출하고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</a:t>
                      </a: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전략적 우선 순위를 결정합니다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2318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정기적인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Financial Reporting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및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Forecast modeling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을 수행합니다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13544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사업적으로 긴급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중요한 문제에 대한 정확한 원인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Root Cause)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을 파악합니다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9085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회사의 성과를 모니터링하고 분석합니다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89722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성과 지표를 개발하고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이를 사용하여 비즈니스 활동의 효율성과</a:t>
                      </a:r>
                      <a:endParaRPr lang="en-US" altLang="ko-KR" sz="14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효과성을 관리합니다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9613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성과 지표를 자동화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수량화하여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목표별 진행 상황을 실시간으로</a:t>
                      </a:r>
                      <a:endParaRPr lang="en-US" altLang="ko-KR" sz="14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파악할 수 있는 시스템을 구축합니다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42031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문제점과 개선 기회를 식별하고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조직 내 다양한 부서와 협력하여</a:t>
                      </a:r>
                      <a:endParaRPr lang="en-US" altLang="ko-KR" sz="14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성과를 향상시키는 방안을 모색합니다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2063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전사적으로 진행되는 프로젝트들의 일정과 성과를 파악합니다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68652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프로젝트의 목표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범위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일정 등을 계획하고 실행합니다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68557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프로젝트 진행 상황을 모니터링하고 문제가 발생할 경우 적절한 조치를 취합니다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345366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회사 현금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자산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계약을 관리합니다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 (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관련 실무를 직접 진행합니다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29327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신규 구독서비스 기획 및 운영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/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온라인 마케팅 및 제휴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9193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서비스 전략 수립 및 시장 조사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금융상품 전략기획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개발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관리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운영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약관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설명서 등 금융상품 관련 문서 재개정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금융상품 마케팅 자료 작성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금융시장 및 제도 리서치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공시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상품 사후관리 등 상품관련 부수업무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계약체결 지원 및 계약관리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단기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중장기 사업계획 수립 및 주요 지표관리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재무성과 예측을 통한 재무계획 수립 및 실적 관리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전략 수립을 위한 시장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고객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경쟁 분석 및 시사점 도출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신사업 발굴 및 사업성 검토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프로덕트 런칭 및 마케팅 전략 수립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경쟁사 지표 분석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</a:t>
                      </a:r>
                      <a:r>
                        <a:rPr lang="en" altLang="ko-Kore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A/B Test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및 </a:t>
                      </a:r>
                      <a:r>
                        <a:rPr lang="en" altLang="ko-Kore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Live Ops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운영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라이브 지표를 기반으로 개선사항 도출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7579519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0D2C203D-C44B-16CC-6DA9-091F59CEA069}"/>
              </a:ext>
            </a:extLst>
          </p:cNvPr>
          <p:cNvSpPr/>
          <p:nvPr/>
        </p:nvSpPr>
        <p:spPr>
          <a:xfrm>
            <a:off x="0" y="10590830"/>
            <a:ext cx="7977381" cy="310557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rgbClr val="F6F6F7"/>
              </a:gs>
            </a:gsLst>
            <a:lin ang="5400000" scaled="1"/>
          </a:gra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0E2E589E-08B1-9946-0BDC-1202ABFF5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897211"/>
              </p:ext>
            </p:extLst>
          </p:nvPr>
        </p:nvGraphicFramePr>
        <p:xfrm>
          <a:off x="8534189" y="3142426"/>
          <a:ext cx="6580305" cy="93630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80305">
                  <a:extLst>
                    <a:ext uri="{9D8B030D-6E8A-4147-A177-3AD203B41FA5}">
                      <a16:colId xmlns:a16="http://schemas.microsoft.com/office/drawing/2014/main" val="122439573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OKR/KPI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 목표 설정 및 사업 관리에 대한 다양한 경험을 갖고 계신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13228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다양한 비즈니스 상황을 지표적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혹은 재무적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관점에서 바라보고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</a:t>
                      </a: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문제를 해결한 경험이 많으신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903997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전략적 사고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창의적 마인드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민첩한 행동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실행 가능한 아이디어를 가진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038508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전략적이고 창의적으로 생각하고 끊임 없이 도전하시는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33728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결과물을 만들어 내기 위해 하던 방식에 머무르지 않고 최선을 다하는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4093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대졸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경력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1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~5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미만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361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구독서비스에 대한 이해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760205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온라인 신상품 기획 및 운영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PM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8601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마케팅 및 서비스 제휴 능력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65846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시장 조사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분석 능력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45099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사업 계획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재무 분석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관리 회계 관련 분야에서의 경험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7598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지표 기반의 사업 계획 수립 및 사업 성과 관리 역량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09797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데이터 기반의 커뮤니케이션과 의사 결정에 익숙하고 재무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회계 지식이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42894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적극적인 커뮤니케이션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협업 등 좋은 팀웍 형성에 기여하시는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32359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사업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PM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업무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n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96149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사업 전략을 기반으로 기준점이될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KPI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설정 해보신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33777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마케팅 및 데이터 등 유관부서들과 원활한 커뮤니케이션이 가능하신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7308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중급이상의 영어 커뮤니케이션이 가능하신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18552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긍정적인 태도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자기 주도적 사고를 소유하신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4874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자사몰 운영 및 매출 데이터 기반의 마케팅 전략 수립이 가능한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46747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페이스북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인스타그램 등 온드미디어를 직접 운영해 본 경험이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29961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높은 온라인 이커머스 이해도 바탕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효율적인 카피 작성 및 상세 페이지를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작성할 수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4175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최신 트렌드 및 콘텐츠를 폭넓게 소구하는 라이프스타일을 가지신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9468406"/>
                  </a:ext>
                </a:extLst>
              </a:tr>
            </a:tbl>
          </a:graphicData>
        </a:graphic>
      </p:graphicFrame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85597585-E501-FC3D-822E-205FD21450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590635"/>
              </p:ext>
            </p:extLst>
          </p:nvPr>
        </p:nvGraphicFramePr>
        <p:xfrm>
          <a:off x="16799648" y="3147189"/>
          <a:ext cx="6375400" cy="74866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75400">
                  <a:extLst>
                    <a:ext uri="{9D8B030D-6E8A-4147-A177-3AD203B41FA5}">
                      <a16:colId xmlns:a16="http://schemas.microsoft.com/office/drawing/2014/main" val="214384122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n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이상의 회계법인 또는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IT/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제조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유통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Industry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내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Corporate Finance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경력을 보유하신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73515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SQL(NoSQL)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을 사용한 데이터 분석 경험을 보유하신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737507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뛰어난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Excel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역량을 보유하신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41814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매니저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BM) /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컨설팅 회사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리서치 회사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광고 대행사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AP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경험이 있으신 분 우대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84504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온라인 구독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이통사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카드사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기타 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상품 기획 및 제휴 경험자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08275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IT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와 협업해 서비스 기획 부터 오픈까지 경험이 있는자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404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MS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오피스 사용 우수자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9634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금융 관련 법령 및 제도 업무 경험 우대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07031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금융 관련 자격증 보유자 우대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455027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MS Office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활용능력 우수자 우대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57742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IT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를 포함하는 비즈니스의 중장기 전략을 수립하고 실제로 추진해 보신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12519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데이터에 기반한 의사 결정을 내릴 수 있는 재무 분석 및 모델링 역량이 있는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37621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스타트업 및 시드 투자 이상의 단계를 경험해 보신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77355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OOO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및 자사 제품에 대한 이해도가 높은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479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빠른 실행력을 가지신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92781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이미지 디자인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제작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편집 능력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포토샵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일러스트레이터 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53309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해외 거주 경험이 있거나 비지니스 레벨의 영어가 가능하신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06443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풍부한 데이터 분석 경험 및 분석 기반의 개선안을 만들어 보신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91948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197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4E66925B-4893-743B-A4E6-4D863CBCBF80}"/>
              </a:ext>
            </a:extLst>
          </p:cNvPr>
          <p:cNvSpPr/>
          <p:nvPr/>
        </p:nvSpPr>
        <p:spPr>
          <a:xfrm>
            <a:off x="7977381" y="2228250"/>
            <a:ext cx="8090547" cy="11487750"/>
          </a:xfrm>
          <a:prstGeom prst="rect">
            <a:avLst/>
          </a:prstGeom>
          <a:solidFill>
            <a:srgbClr val="F5F5F6"/>
          </a:soli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sp>
        <p:nvSpPr>
          <p:cNvPr id="155" name="Text 9">
            <a:extLst>
              <a:ext uri="{FF2B5EF4-FFF2-40B4-BE49-F238E27FC236}">
                <a16:creationId xmlns:a16="http://schemas.microsoft.com/office/drawing/2014/main" id="{EA165301-3EC3-3920-A099-9965842DEB48}"/>
              </a:ext>
            </a:extLst>
          </p:cNvPr>
          <p:cNvSpPr/>
          <p:nvPr/>
        </p:nvSpPr>
        <p:spPr>
          <a:xfrm>
            <a:off x="1882377" y="417154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직무별 </a:t>
            </a:r>
            <a:r>
              <a:rPr lang="en-US" altLang="ko-KR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JD (Job Discription) </a:t>
            </a: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요건</a:t>
            </a:r>
            <a:endParaRPr lang="en-US" altLang="ko-Kore-KR" sz="4000" dirty="0"/>
          </a:p>
        </p:txBody>
      </p:sp>
      <p:sp>
        <p:nvSpPr>
          <p:cNvPr id="156" name="Text 10">
            <a:extLst>
              <a:ext uri="{FF2B5EF4-FFF2-40B4-BE49-F238E27FC236}">
                <a16:creationId xmlns:a16="http://schemas.microsoft.com/office/drawing/2014/main" id="{ED1E7D5A-C96C-05C8-859C-B8A535349A5F}"/>
              </a:ext>
            </a:extLst>
          </p:cNvPr>
          <p:cNvSpPr/>
          <p:nvPr/>
        </p:nvSpPr>
        <p:spPr>
          <a:xfrm>
            <a:off x="924336" y="449371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03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  <p:sp>
        <p:nvSpPr>
          <p:cNvPr id="4" name="Text 9">
            <a:extLst>
              <a:ext uri="{FF2B5EF4-FFF2-40B4-BE49-F238E27FC236}">
                <a16:creationId xmlns:a16="http://schemas.microsoft.com/office/drawing/2014/main" id="{4C0C8DC2-34C5-B333-B598-B4ED5C2F20C8}"/>
              </a:ext>
            </a:extLst>
          </p:cNvPr>
          <p:cNvSpPr/>
          <p:nvPr/>
        </p:nvSpPr>
        <p:spPr>
          <a:xfrm>
            <a:off x="1002876" y="1098472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560"/>
              </a:lnSpc>
            </a:pPr>
            <a:r>
              <a:rPr lang="en-US" altLang="ko-KR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/</a:t>
            </a:r>
            <a:r>
              <a:rPr lang="ko-KR" altLang="en-US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마케팅</a:t>
            </a:r>
            <a:endParaRPr lang="en-US" altLang="ko-Kore-KR" sz="3200" dirty="0">
              <a:solidFill>
                <a:srgbClr val="00BE6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6" name="Text 9">
            <a:extLst>
              <a:ext uri="{FF2B5EF4-FFF2-40B4-BE49-F238E27FC236}">
                <a16:creationId xmlns:a16="http://schemas.microsoft.com/office/drawing/2014/main" id="{0E1EA848-8F2A-48F6-F1CA-8FE5917DBFB1}"/>
              </a:ext>
            </a:extLst>
          </p:cNvPr>
          <p:cNvSpPr/>
          <p:nvPr/>
        </p:nvSpPr>
        <p:spPr>
          <a:xfrm>
            <a:off x="1002876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주요업무</a:t>
            </a:r>
            <a:endParaRPr lang="en-US" altLang="ko-Kore-KR" sz="2800" dirty="0"/>
          </a:p>
        </p:txBody>
      </p:sp>
      <p:cxnSp>
        <p:nvCxnSpPr>
          <p:cNvPr id="11" name="직선 연결선[R] 10">
            <a:extLst>
              <a:ext uri="{FF2B5EF4-FFF2-40B4-BE49-F238E27FC236}">
                <a16:creationId xmlns:a16="http://schemas.microsoft.com/office/drawing/2014/main" id="{7DDEB7C6-30BE-126F-541D-CED6595508BD}"/>
              </a:ext>
            </a:extLst>
          </p:cNvPr>
          <p:cNvCxnSpPr>
            <a:cxnSpLocks/>
          </p:cNvCxnSpPr>
          <p:nvPr/>
        </p:nvCxnSpPr>
        <p:spPr>
          <a:xfrm>
            <a:off x="924336" y="2228250"/>
            <a:ext cx="22455617" cy="0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9">
            <a:extLst>
              <a:ext uri="{FF2B5EF4-FFF2-40B4-BE49-F238E27FC236}">
                <a16:creationId xmlns:a16="http://schemas.microsoft.com/office/drawing/2014/main" id="{9A1EE892-CD19-E378-07B6-01FD975BA4F8}"/>
              </a:ext>
            </a:extLst>
          </p:cNvPr>
          <p:cNvSpPr/>
          <p:nvPr/>
        </p:nvSpPr>
        <p:spPr>
          <a:xfrm>
            <a:off x="8534189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자격요건</a:t>
            </a:r>
            <a:endParaRPr lang="en-US" altLang="ko-Kore-KR" sz="2800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E9F0EE7E-6B34-6BAB-2001-3820FAA73649}"/>
              </a:ext>
            </a:extLst>
          </p:cNvPr>
          <p:cNvSpPr/>
          <p:nvPr/>
        </p:nvSpPr>
        <p:spPr>
          <a:xfrm>
            <a:off x="16799648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3.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우대사항</a:t>
            </a:r>
            <a:endParaRPr lang="en-US" altLang="ko-Kore-KR" sz="2800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DEEF3EDA-5FEB-020A-7DEE-A2A5C7A8AB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391915"/>
              </p:ext>
            </p:extLst>
          </p:nvPr>
        </p:nvGraphicFramePr>
        <p:xfrm>
          <a:off x="1002876" y="3142426"/>
          <a:ext cx="5909168" cy="9519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09168">
                  <a:extLst>
                    <a:ext uri="{9D8B030D-6E8A-4147-A177-3AD203B41FA5}">
                      <a16:colId xmlns:a16="http://schemas.microsoft.com/office/drawing/2014/main" val="3112602364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다양한 프로모션 및 기획전을 기획 및 운영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데이터 기반의</a:t>
                      </a:r>
                      <a:endParaRPr lang="en-US" altLang="ko-KR" sz="14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성과 분석을 통한 개선합니다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124802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인앱 마케팅 채널별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앱 푸시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팝업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카카오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광고 콘텐츠 기획 및</a:t>
                      </a:r>
                      <a:endParaRPr lang="en-US" altLang="ko-KR" sz="14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운영 대응합니다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61356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DA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광고 상품 운영 서포트합니다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010626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유저가 관심 가질 만한 콘텐츠와 키워드를 지속적으로 발굴합니다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529524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능동적인 산업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시장 및 트렌드 분석을 통한 위험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기회요인 파악합니다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472821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소셜미디어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블로그 채널 전략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운영기획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711794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클라이언트 관리 및 커뮤니케이션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55377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소셜미디어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블로그 콘텐츠 기획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149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바이럴 마케팅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018582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프로젝트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737679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온라인 컨텐츠 및 영상 기획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오프라인 공간 및 이벤트 기획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</a:t>
                      </a: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온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오프라인 광고 마케팅 外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081800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자사 브랜드의 브랜딩을 위해 브랜드 스토리 기획 및 작성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82928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자사 브랜드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SNS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채널 활성화를 위한 기획 및 운영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248154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외부 홍보 채널을 통한 브랜드 홍보 전략수립 및 운영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773773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브랜디드 컨텐츠 촬영 및 캠페인 기획 운영을 통한 브랜드 인지도 제고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54807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고객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CRM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마케팅 기획 및 운영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07835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회사 브랜드 및 상품 아이덴티티 정립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17573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고객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파트너사 커뮤니케이션 담당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기획 및 영업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688393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온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오프라인을 한정하지 않는 다양한 마케팅 채널의 운영 전략</a:t>
                      </a:r>
                      <a:endParaRPr lang="en-US" altLang="ko-KR" sz="14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수립 및 실행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58085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출시 제품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콜라보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자사제품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에 대한 기획 및 마케팅 캠페인 기획 등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604713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마케팅 채널 트렌드 파악 및 성과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077187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협력사 서칭 및 제휴 업무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660666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제휴 마케팅을 통한 유저 확대 방안 제안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32409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프로모션 기획 및 운영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0776785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endParaRPr lang="ko-KR" altLang="en-US" sz="14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2992532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088CFBBA-4021-DFC4-7EC0-D97CBFFD83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505764"/>
              </p:ext>
            </p:extLst>
          </p:nvPr>
        </p:nvGraphicFramePr>
        <p:xfrm>
          <a:off x="8534188" y="3142426"/>
          <a:ext cx="7064399" cy="7880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064399">
                  <a:extLst>
                    <a:ext uri="{9D8B030D-6E8A-4147-A177-3AD203B41FA5}">
                      <a16:colId xmlns:a16="http://schemas.microsoft.com/office/drawing/2014/main" val="3616534481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디자이너와 협업하여 콘텐츠 기획 및 제작 경험이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2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968417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프로모션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이벤트 전략 수립 및 기획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운영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성과 관리 등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A to Z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진행을 경험해보신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16087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프로모션 기획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운영을 통해 성과를 내본 경험이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399444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세그먼트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타겟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&amp;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KPI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설정에 대한 이해가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865707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내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외부 유관부서 및 업무 파트너사와 유연한 커뮤니케이션이 가능하신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99303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소셜미디어 기획 및 마케팅 경력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유사경력 포함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n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 필수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788937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온라인 마케팅 업무 만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1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 경험자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00046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자신만의 색깔을 글과 사진 또는 영상으로 자유롭게 표현하실 수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305118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새로운 사람들과 소통하는 것을 즐기며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어색한 분위기를 전환 시키는 위트를 가지신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017456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멋진 브랜딩을 한번쯤 꼭 해보고 싶으신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224220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마케팅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영업 경력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3~5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년차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127453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디지털에 최적화된 컨텐츠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시각적 포맷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글쓰기 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기획 능력자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76449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디자인 퀄리티에 정확한 판단과 적절한 대안 제시가 가능한 비주얼 감각 보유자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841566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소비재 관련 마케팅 경험 및 온오프라인 성과 연계 경력 보유자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628793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PR,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미디어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컨텐츠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프로모션 등 다양한 마케팅 업무 연계 가능자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432836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문제 해결을 위한 마케팅 기획 역량을 갖추신 분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322424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전략적 협력사 발굴하여 마케팅 제휴 가능 하신 분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177442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신규 유저 확보 및 유지를 위한 콘텐츠 기획 및 실행을 해보신 분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971607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제안서 및 기획서 작성 가능한 분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856387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다양한 영역의 카피라이팅에 능하신 분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42954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데이터 분석 기반의 마케팅 인사이트 도출이 가능하신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4662376"/>
                  </a:ext>
                </a:extLst>
              </a:tr>
            </a:tbl>
          </a:graphicData>
        </a:graphic>
      </p:graphicFrame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C0F18752-DFA1-C0BF-12DF-2C4CC0443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470698"/>
              </p:ext>
            </p:extLst>
          </p:nvPr>
        </p:nvGraphicFramePr>
        <p:xfrm>
          <a:off x="16799648" y="3142426"/>
          <a:ext cx="6375400" cy="8622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375400">
                  <a:extLst>
                    <a:ext uri="{9D8B030D-6E8A-4147-A177-3AD203B41FA5}">
                      <a16:colId xmlns:a16="http://schemas.microsoft.com/office/drawing/2014/main" val="3438192046"/>
                    </a:ext>
                  </a:extLst>
                </a:gridCol>
              </a:tblGrid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디자인툴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Figma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사용 경험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2960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데이터 분석툴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Amplitude, Mixpanel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사용 경험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50506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콘텐츠 마케터 근무 경험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433177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신규 업무와 과제에 대한 적극적이고 능동적인 자세를 보유하신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559492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목표와 성과에 대해 데이터를 기반으로 한 의사결정 경험을 보유하신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888833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 소셜마케팅 경력자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n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87857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디지털 캠페인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IMC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캠페인 등 수행 경험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785067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유관경력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AE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경험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384374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컴퓨터활용능력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문서작성 우수자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635016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광고대행사 근무 경력 보유자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593439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감각적이고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주변지인들에게 트렌디하며 힙하다는 말을 자주 들어 보신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분을 환영합니다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653142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브랜드에 대한 오너쉽을 가지고 브랜딩 활동을 해보고 싶으신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381038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인플루언서로 활동해오신분 적극 환영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8393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전략적이고 논리적인 사고 와 공감능력을 가지신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438464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포토샵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라이트룸 사용 가능하신 분 적극 우대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203187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스스로 프로젝트 목표 정립 및 실제 프로젝트 리딩 경험 보유자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538112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디지털 환경을 효율적으로 활용하는 트렌드 리딩 감성 보유자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540880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전달하고자 하는 메시지를 소비자의 언어로 정리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표현 가능 한 커뮤니케이터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936321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카피라이터 경험이 있으신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29385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인하우스 마케터 경험이 있으신 분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82491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마케팅 기회를 스스로 발굴하는 자기 주도성을 갖추신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501188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마케팅 분야 트렌드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콘텐츠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미디어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컨슈머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에 능통하신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390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655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A309A4B1-2427-FAF7-DA54-6E92A1FB4833}"/>
              </a:ext>
            </a:extLst>
          </p:cNvPr>
          <p:cNvSpPr/>
          <p:nvPr/>
        </p:nvSpPr>
        <p:spPr>
          <a:xfrm>
            <a:off x="7977381" y="2228250"/>
            <a:ext cx="8090547" cy="11487750"/>
          </a:xfrm>
          <a:prstGeom prst="rect">
            <a:avLst/>
          </a:prstGeom>
          <a:solidFill>
            <a:srgbClr val="F5F5F6"/>
          </a:soli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sp>
        <p:nvSpPr>
          <p:cNvPr id="155" name="Text 9">
            <a:extLst>
              <a:ext uri="{FF2B5EF4-FFF2-40B4-BE49-F238E27FC236}">
                <a16:creationId xmlns:a16="http://schemas.microsoft.com/office/drawing/2014/main" id="{EA165301-3EC3-3920-A099-9965842DEB48}"/>
              </a:ext>
            </a:extLst>
          </p:cNvPr>
          <p:cNvSpPr/>
          <p:nvPr/>
        </p:nvSpPr>
        <p:spPr>
          <a:xfrm>
            <a:off x="1882377" y="417154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직무별 </a:t>
            </a:r>
            <a:r>
              <a:rPr lang="en-US" altLang="ko-KR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JD (Job Discription) </a:t>
            </a: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요건</a:t>
            </a:r>
            <a:endParaRPr lang="en-US" altLang="ko-Kore-KR" sz="4000" dirty="0"/>
          </a:p>
        </p:txBody>
      </p:sp>
      <p:sp>
        <p:nvSpPr>
          <p:cNvPr id="156" name="Text 10">
            <a:extLst>
              <a:ext uri="{FF2B5EF4-FFF2-40B4-BE49-F238E27FC236}">
                <a16:creationId xmlns:a16="http://schemas.microsoft.com/office/drawing/2014/main" id="{ED1E7D5A-C96C-05C8-859C-B8A535349A5F}"/>
              </a:ext>
            </a:extLst>
          </p:cNvPr>
          <p:cNvSpPr/>
          <p:nvPr/>
        </p:nvSpPr>
        <p:spPr>
          <a:xfrm>
            <a:off x="924336" y="449371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03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  <p:sp>
        <p:nvSpPr>
          <p:cNvPr id="4" name="Text 9">
            <a:extLst>
              <a:ext uri="{FF2B5EF4-FFF2-40B4-BE49-F238E27FC236}">
                <a16:creationId xmlns:a16="http://schemas.microsoft.com/office/drawing/2014/main" id="{4C0C8DC2-34C5-B333-B598-B4ED5C2F20C8}"/>
              </a:ext>
            </a:extLst>
          </p:cNvPr>
          <p:cNvSpPr/>
          <p:nvPr/>
        </p:nvSpPr>
        <p:spPr>
          <a:xfrm>
            <a:off x="934911" y="1098472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7560"/>
              </a:lnSpc>
            </a:pPr>
            <a:r>
              <a:rPr lang="en-US" altLang="ko-KR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/</a:t>
            </a:r>
            <a:r>
              <a:rPr lang="ko-KR" altLang="en-US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개발</a:t>
            </a:r>
            <a:endParaRPr lang="en-US" altLang="ko-Kore-KR" sz="3200" dirty="0">
              <a:solidFill>
                <a:srgbClr val="00BE6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6" name="Text 9">
            <a:extLst>
              <a:ext uri="{FF2B5EF4-FFF2-40B4-BE49-F238E27FC236}">
                <a16:creationId xmlns:a16="http://schemas.microsoft.com/office/drawing/2014/main" id="{0E1EA848-8F2A-48F6-F1CA-8FE5917DBFB1}"/>
              </a:ext>
            </a:extLst>
          </p:cNvPr>
          <p:cNvSpPr/>
          <p:nvPr/>
        </p:nvSpPr>
        <p:spPr>
          <a:xfrm>
            <a:off x="934911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주요업무</a:t>
            </a:r>
            <a:endParaRPr lang="en-US" altLang="ko-Kore-KR" sz="2800" dirty="0"/>
          </a:p>
        </p:txBody>
      </p:sp>
      <p:cxnSp>
        <p:nvCxnSpPr>
          <p:cNvPr id="11" name="직선 연결선[R] 10">
            <a:extLst>
              <a:ext uri="{FF2B5EF4-FFF2-40B4-BE49-F238E27FC236}">
                <a16:creationId xmlns:a16="http://schemas.microsoft.com/office/drawing/2014/main" id="{7DDEB7C6-30BE-126F-541D-CED6595508BD}"/>
              </a:ext>
            </a:extLst>
          </p:cNvPr>
          <p:cNvCxnSpPr>
            <a:cxnSpLocks/>
          </p:cNvCxnSpPr>
          <p:nvPr/>
        </p:nvCxnSpPr>
        <p:spPr>
          <a:xfrm>
            <a:off x="924336" y="2228250"/>
            <a:ext cx="22455617" cy="0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9">
            <a:extLst>
              <a:ext uri="{FF2B5EF4-FFF2-40B4-BE49-F238E27FC236}">
                <a16:creationId xmlns:a16="http://schemas.microsoft.com/office/drawing/2014/main" id="{9A1EE892-CD19-E378-07B6-01FD975BA4F8}"/>
              </a:ext>
            </a:extLst>
          </p:cNvPr>
          <p:cNvSpPr/>
          <p:nvPr/>
        </p:nvSpPr>
        <p:spPr>
          <a:xfrm>
            <a:off x="8534189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자격요건</a:t>
            </a:r>
            <a:endParaRPr lang="en-US" altLang="ko-Kore-KR" sz="2800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E9F0EE7E-6B34-6BAB-2001-3820FAA73649}"/>
              </a:ext>
            </a:extLst>
          </p:cNvPr>
          <p:cNvSpPr/>
          <p:nvPr/>
        </p:nvSpPr>
        <p:spPr>
          <a:xfrm>
            <a:off x="16799648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3.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우대사항</a:t>
            </a:r>
            <a:endParaRPr lang="en-US" altLang="ko-Kore-KR" sz="2800" dirty="0"/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26935CAB-1EE7-8E90-4980-1548F6289C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904856"/>
              </p:ext>
            </p:extLst>
          </p:nvPr>
        </p:nvGraphicFramePr>
        <p:xfrm>
          <a:off x="988699" y="3142425"/>
          <a:ext cx="5575980" cy="100755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75980">
                  <a:extLst>
                    <a:ext uri="{9D8B030D-6E8A-4147-A177-3AD203B41FA5}">
                      <a16:colId xmlns:a16="http://schemas.microsoft.com/office/drawing/2014/main" val="404603512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상황과 필요에 따라 데이터 분석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마켓 리서치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유저 리서치를 합니다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.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44896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전사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Data Warehouse &amp; Data Mart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설계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22857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Data Pipeline / Workflow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개발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운영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자동화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&amp;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최적화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58851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Data Storage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시스템 생성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운영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378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Event Taxonomy, Naming Convention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정의 및 관리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</a:t>
                      </a: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사내 컨설팅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47953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Data Quality Management, Data Governance,</a:t>
                      </a:r>
                      <a:br>
                        <a:rPr 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</a:b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Data/Business Glossary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1243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BI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운영 관리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필요에 따라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Data Visualization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업무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3317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다양한 제품을 개발하는 사일로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팀과 협업해서 효율적인</a:t>
                      </a:r>
                      <a:b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</a:b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데이터처리 업무를 지원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1970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Data Scientist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및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Data Analyst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와 협력하여 분석을 위한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데이터를 수집 및 정리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18391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새로운 기술을 탐색 및 수용하고 업계 모범 사례를 연구하며 데이터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플랫폼을 최신 상태로 유지하여 데이터 분석 기술을 지속적으로 개선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95104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Public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클라우드 보안 시스템 운영 및 관리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76063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FW, IPS, VPN, NAC, WIPS, WAF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 네트워크 보안장비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운영 및 관리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16344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네트워크 및 클라우드 보안장비 정책 최적화 관리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97204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효율적인 랜더링을 위한 마크업 개발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542053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UI/UX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의 서비스 일관성 리소스를 제어하기 위한 표준화 작업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887897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프론트엔드 개발 환경을 개선하고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표준 공통 컴포넌트 제작 작업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724637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프론트엔드 신기술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PoC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수행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기술 기반의 새로운 기회 탐색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55852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웹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UI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개발 및 운영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HTML/CSS/JS)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884646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React.js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기반 공통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UI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컴포넌트 개발 및 운영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27016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확장성을 고려한 공통 가이드 작업 및 웹표준 컴포넌트 개발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196857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퍼블리싱 업무표준화를 통한 디자인 시스템 구축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0354583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47A17DF3-3B9A-5CE2-CA9D-01FF865BDEB3}"/>
              </a:ext>
            </a:extLst>
          </p:cNvPr>
          <p:cNvSpPr/>
          <p:nvPr/>
        </p:nvSpPr>
        <p:spPr>
          <a:xfrm>
            <a:off x="0" y="11023412"/>
            <a:ext cx="7977381" cy="26729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rgbClr val="F6F6F7"/>
              </a:gs>
            </a:gsLst>
            <a:lin ang="5400000" scaled="1"/>
          </a:gra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61242D49-5B0E-17B7-2964-BBF2E0A9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0969672"/>
              </p:ext>
            </p:extLst>
          </p:nvPr>
        </p:nvGraphicFramePr>
        <p:xfrm>
          <a:off x="8534189" y="3142425"/>
          <a:ext cx="6565900" cy="115347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65900">
                  <a:extLst>
                    <a:ext uri="{9D8B030D-6E8A-4147-A177-3AD203B41FA5}">
                      <a16:colId xmlns:a16="http://schemas.microsoft.com/office/drawing/2014/main" val="361032708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n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미만의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PM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경력 혹은 그에 준하는 업무 경력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39948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높은 수준의 구조적 사고력과 논리력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8207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높은 수준의 통계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정량적 사고 능력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41888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애자일한 업무방식에 대한 경험 혹은 이해도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6053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다양한 직군과 소통할 수 있는 커뮤니케이션 능력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63197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하나 이상의 프로그래밍 언어를 다룰 수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58497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새로운 지식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기술에 대한 관심과 열정이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12238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협업과 커뮤니케이션이 원활하고 성실하신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922627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네트워크 및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Public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클라우드 보안 업무 경력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5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40812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보안장비 운영 및 정책 관리 가능자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82538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전반적인 금융 인프라 이해도 보유자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34495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업무 관련 목표 수립 및 달성 등 자기주도적인 업무 태도 보유자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71946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학력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: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컴퓨터 관련 전공자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08658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경력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: 2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~ 8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37286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HTML(5), CSS, Javascript(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최소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ES5), React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에 대한 기본 지식을 보유한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124521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다양한 직군과 함께 해결책을 찾아나갈 수 있는 협업 능력을 갖추신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83920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Google Cloud Platform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또는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Amazon Web Services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상에서 데이터 서비스 개발 경험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019820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Database, Data Lake, Data Warehouse, Data Mart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에 대한 기본적인 이해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802985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Data Modeling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을 이용하여 반복되거나 복잡한 문제를 단순 및 자동화 한 경험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800087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Airflow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개발 및 운영 경험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10385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Data Visualization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소프트웨어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Tableau, Power BI, Looker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운영 경험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68404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Data Quality &amp; Data Governance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에 대한 이해와 관련 도구 활용 능력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413328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SQL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상급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Python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중급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721750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비즈니스 도메인 지식 학습에 적극적인 자세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159796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비즈니스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프로덕트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개발자 등 이해관계자들과의 유연한 커뮤니케이션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140016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프론트엔드 개발 경력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3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 또는 그에 준하는 실력을 보유하신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564330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HTML, CSS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등의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W3C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웹 표준 규격에 대한 이해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84884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Front•End Framework(React, Vue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개발 경험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49372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해당 경력이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5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~ 10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이하인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50062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HTML5, CSS3, JavaScript, jQuery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를 이용한 퍼블리싱 경험이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87561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React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활용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UI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컴포넌트 개발 및 표준화 경험이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104539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모바일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Web &amp; App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서비스 개발 및 프로젝트 경험이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346889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endParaRPr lang="ko-KR" altLang="en-US" sz="14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67986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endParaRPr lang="ko-KR" altLang="en-US" sz="14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55414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endParaRPr lang="ko-KR" altLang="en-US" sz="14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905373"/>
                  </a:ext>
                </a:extLst>
              </a:tr>
            </a:tbl>
          </a:graphicData>
        </a:graphic>
      </p:graphicFrame>
      <p:sp>
        <p:nvSpPr>
          <p:cNvPr id="7" name="직사각형 6">
            <a:extLst>
              <a:ext uri="{FF2B5EF4-FFF2-40B4-BE49-F238E27FC236}">
                <a16:creationId xmlns:a16="http://schemas.microsoft.com/office/drawing/2014/main" id="{8240C86C-1E84-1179-77CE-E6CA76D5A025}"/>
              </a:ext>
            </a:extLst>
          </p:cNvPr>
          <p:cNvSpPr/>
          <p:nvPr/>
        </p:nvSpPr>
        <p:spPr>
          <a:xfrm>
            <a:off x="7993387" y="11023412"/>
            <a:ext cx="8303242" cy="26729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rgbClr val="F6F6F7"/>
              </a:gs>
            </a:gsLst>
            <a:lin ang="5400000" scaled="1"/>
          </a:gra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graphicFrame>
        <p:nvGraphicFramePr>
          <p:cNvPr id="13" name="표 12">
            <a:extLst>
              <a:ext uri="{FF2B5EF4-FFF2-40B4-BE49-F238E27FC236}">
                <a16:creationId xmlns:a16="http://schemas.microsoft.com/office/drawing/2014/main" id="{F50740E9-8D48-5A47-3C9B-E3E69BF1B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473966"/>
              </p:ext>
            </p:extLst>
          </p:nvPr>
        </p:nvGraphicFramePr>
        <p:xfrm>
          <a:off x="16799647" y="3142425"/>
          <a:ext cx="6580305" cy="98869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80305">
                  <a:extLst>
                    <a:ext uri="{9D8B030D-6E8A-4147-A177-3AD203B41FA5}">
                      <a16:colId xmlns:a16="http://schemas.microsoft.com/office/drawing/2014/main" val="363798703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Statistics, Econometrics, Applied Science, Operational Research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를 전공하신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2357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Data Governance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도입 및 구축에 대한 전반적이고 직접적인 경험이 있으신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3071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GCP Data Engineer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관련 자격을 보유하신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414813"/>
                  </a:ext>
                </a:extLst>
              </a:tr>
              <a:tr h="243656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DAP, DAsP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자격을 보유하신 분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Data Architecture)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37668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금융회사 클라우드 이용 금융감독원 보고 경험 보유자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359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CCNP, CCIE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 네트워크 및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Public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클라우드 관련 자격증 보유자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7646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네트워크 장비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L3, L2,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무선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AP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운영 및 관리 경험 보유자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9011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클라우드 보안 운영 및 아키텍처 수립 경험 보유자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002089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타 담당자 간 원활한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Communication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능력과 성실한 태도 보유자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97119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멀티 쓰레드와 분할 서버 환경을 이해하시는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40465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웹소켓 서버에 대한 이해가 있으신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07608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클라우드 환경에서의 구축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&amp;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운영 경험이 있으신 분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AWS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80911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메타버스에 대한 관심이 높은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014588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Redux, Redux•Saga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 개발 및 운영 경험이 있는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759519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하이브리드 앱 개발 경험이 있는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36857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Android, iOS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네이티브 앱 개발 경험이 있는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48231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이커머스 개발 경험이 있는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558023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유통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물류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모빌리티 도메인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App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개발 경험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631309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Git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기반의 업무 협업 경험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6380181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HTML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컴포넌트를 세분화하고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디자인 시스템으로 관리한 경험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86766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UI/UX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에 개선에 높은 가치를 부여하시는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88892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끊임없이 새로운 기술에 도전하고 업무에 지속적으로 적용하는 성향을 가진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9416917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형상 관리 시스템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git, svn)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 활용 경험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3390173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웹 어플리케이션 성능 최적화 및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Trouble shooting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경험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10166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Npm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및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gulp vite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front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빌드 및 패키지 관리 경험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0558453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퍼블리싱 업무 효율화를 위한 빌드환경 구축 경험이 있는 분 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Gulp, Webpack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</a:t>
                      </a: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140191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JSP/JAVA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기반 채널 서비스 개발 경험 및 협업 역량이 있는 분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728117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Material Design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 </a:t>
                      </a: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Design System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에 대한 이해도 높은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0987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Framer / Figma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로 협업이 가능하신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83153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4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퍼블리싱 업무표준화를 통한 디자인 시스템 구축 경험이 있는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0978117"/>
                  </a:ext>
                </a:extLst>
              </a:tr>
            </a:tbl>
          </a:graphicData>
        </a:graphic>
      </p:graphicFrame>
      <p:sp>
        <p:nvSpPr>
          <p:cNvPr id="17" name="직사각형 16">
            <a:extLst>
              <a:ext uri="{FF2B5EF4-FFF2-40B4-BE49-F238E27FC236}">
                <a16:creationId xmlns:a16="http://schemas.microsoft.com/office/drawing/2014/main" id="{8FA9D496-04F8-3EBB-7471-AA7E6A4D8486}"/>
              </a:ext>
            </a:extLst>
          </p:cNvPr>
          <p:cNvSpPr/>
          <p:nvPr/>
        </p:nvSpPr>
        <p:spPr>
          <a:xfrm>
            <a:off x="16296629" y="11023412"/>
            <a:ext cx="8090546" cy="26729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rgbClr val="F6F6F7"/>
              </a:gs>
            </a:gsLst>
            <a:lin ang="5400000" scaled="1"/>
          </a:gra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277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4B6AF6A7-CDD6-B49E-8239-E31A5F61055D}"/>
              </a:ext>
            </a:extLst>
          </p:cNvPr>
          <p:cNvSpPr/>
          <p:nvPr/>
        </p:nvSpPr>
        <p:spPr>
          <a:xfrm>
            <a:off x="7977381" y="2228250"/>
            <a:ext cx="8090547" cy="11487750"/>
          </a:xfrm>
          <a:prstGeom prst="rect">
            <a:avLst/>
          </a:prstGeom>
          <a:solidFill>
            <a:srgbClr val="F5F5F6"/>
          </a:soli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sp>
        <p:nvSpPr>
          <p:cNvPr id="155" name="Text 9">
            <a:extLst>
              <a:ext uri="{FF2B5EF4-FFF2-40B4-BE49-F238E27FC236}">
                <a16:creationId xmlns:a16="http://schemas.microsoft.com/office/drawing/2014/main" id="{EA165301-3EC3-3920-A099-9965842DEB48}"/>
              </a:ext>
            </a:extLst>
          </p:cNvPr>
          <p:cNvSpPr/>
          <p:nvPr/>
        </p:nvSpPr>
        <p:spPr>
          <a:xfrm>
            <a:off x="1882377" y="417154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직무별 </a:t>
            </a:r>
            <a:r>
              <a:rPr lang="en-US" altLang="ko-KR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JD (Job Discription) </a:t>
            </a:r>
            <a:r>
              <a:rPr lang="ko-KR" altLang="en-US" sz="4000" dirty="0">
                <a:solidFill>
                  <a:srgbClr val="44474B">
                    <a:alpha val="100000"/>
                  </a:srgbClr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요건</a:t>
            </a:r>
            <a:endParaRPr lang="en-US" altLang="ko-Kore-KR" sz="4000" dirty="0"/>
          </a:p>
        </p:txBody>
      </p:sp>
      <p:sp>
        <p:nvSpPr>
          <p:cNvPr id="156" name="Text 10">
            <a:extLst>
              <a:ext uri="{FF2B5EF4-FFF2-40B4-BE49-F238E27FC236}">
                <a16:creationId xmlns:a16="http://schemas.microsoft.com/office/drawing/2014/main" id="{ED1E7D5A-C96C-05C8-859C-B8A535349A5F}"/>
              </a:ext>
            </a:extLst>
          </p:cNvPr>
          <p:cNvSpPr/>
          <p:nvPr/>
        </p:nvSpPr>
        <p:spPr>
          <a:xfrm>
            <a:off x="924336" y="449371"/>
            <a:ext cx="965321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03</a:t>
            </a:r>
            <a:r>
              <a:rPr lang="en-US" sz="4800" dirty="0">
                <a:solidFill>
                  <a:srgbClr val="00D16E"/>
                </a:solidFill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</a:t>
            </a:r>
            <a:endParaRPr lang="en-US" sz="4800" dirty="0">
              <a:solidFill>
                <a:srgbClr val="00D16E"/>
              </a:solidFill>
            </a:endParaRPr>
          </a:p>
        </p:txBody>
      </p:sp>
      <p:sp>
        <p:nvSpPr>
          <p:cNvPr id="4" name="Text 9">
            <a:extLst>
              <a:ext uri="{FF2B5EF4-FFF2-40B4-BE49-F238E27FC236}">
                <a16:creationId xmlns:a16="http://schemas.microsoft.com/office/drawing/2014/main" id="{4C0C8DC2-34C5-B333-B598-B4ED5C2F20C8}"/>
              </a:ext>
            </a:extLst>
          </p:cNvPr>
          <p:cNvSpPr/>
          <p:nvPr/>
        </p:nvSpPr>
        <p:spPr>
          <a:xfrm>
            <a:off x="924336" y="1098472"/>
            <a:ext cx="8435515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/</a:t>
            </a:r>
            <a:r>
              <a:rPr lang="ko-KR" altLang="en-US" sz="3200" dirty="0">
                <a:solidFill>
                  <a:srgbClr val="00BE63"/>
                </a:solidFill>
                <a:latin typeface="Pretendard Medium" panose="02000503000000020004" pitchFamily="2" charset="-127"/>
                <a:ea typeface="Pretendard Medium" panose="02000503000000020004" pitchFamily="2" charset="-127"/>
                <a:cs typeface="Pretendard Medium" panose="02000503000000020004" pitchFamily="2" charset="-127"/>
              </a:rPr>
              <a:t> 경영지원</a:t>
            </a:r>
            <a:endParaRPr lang="en-US" altLang="ko-Kore-KR" sz="3200" dirty="0">
              <a:solidFill>
                <a:srgbClr val="00BE63"/>
              </a:solidFill>
              <a:latin typeface="Pretendard Medium" panose="02000503000000020004" pitchFamily="2" charset="-127"/>
              <a:ea typeface="Pretendard Medium" panose="02000503000000020004" pitchFamily="2" charset="-127"/>
              <a:cs typeface="Pretendard Medium" panose="02000503000000020004" pitchFamily="2" charset="-127"/>
            </a:endParaRPr>
          </a:p>
        </p:txBody>
      </p:sp>
      <p:sp>
        <p:nvSpPr>
          <p:cNvPr id="6" name="Text 9">
            <a:extLst>
              <a:ext uri="{FF2B5EF4-FFF2-40B4-BE49-F238E27FC236}">
                <a16:creationId xmlns:a16="http://schemas.microsoft.com/office/drawing/2014/main" id="{0E1EA848-8F2A-48F6-F1CA-8FE5917DBFB1}"/>
              </a:ext>
            </a:extLst>
          </p:cNvPr>
          <p:cNvSpPr/>
          <p:nvPr/>
        </p:nvSpPr>
        <p:spPr>
          <a:xfrm>
            <a:off x="924336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1.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주요업무</a:t>
            </a:r>
            <a:endParaRPr lang="en-US" altLang="ko-Kore-KR" sz="2800" dirty="0"/>
          </a:p>
        </p:txBody>
      </p:sp>
      <p:cxnSp>
        <p:nvCxnSpPr>
          <p:cNvPr id="11" name="직선 연결선[R] 10">
            <a:extLst>
              <a:ext uri="{FF2B5EF4-FFF2-40B4-BE49-F238E27FC236}">
                <a16:creationId xmlns:a16="http://schemas.microsoft.com/office/drawing/2014/main" id="{7DDEB7C6-30BE-126F-541D-CED6595508BD}"/>
              </a:ext>
            </a:extLst>
          </p:cNvPr>
          <p:cNvCxnSpPr>
            <a:cxnSpLocks/>
          </p:cNvCxnSpPr>
          <p:nvPr/>
        </p:nvCxnSpPr>
        <p:spPr>
          <a:xfrm>
            <a:off x="924336" y="2228250"/>
            <a:ext cx="22455617" cy="0"/>
          </a:xfrm>
          <a:prstGeom prst="line">
            <a:avLst/>
          </a:prstGeom>
          <a:ln w="952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9">
            <a:extLst>
              <a:ext uri="{FF2B5EF4-FFF2-40B4-BE49-F238E27FC236}">
                <a16:creationId xmlns:a16="http://schemas.microsoft.com/office/drawing/2014/main" id="{9A1EE892-CD19-E378-07B6-01FD975BA4F8}"/>
              </a:ext>
            </a:extLst>
          </p:cNvPr>
          <p:cNvSpPr/>
          <p:nvPr/>
        </p:nvSpPr>
        <p:spPr>
          <a:xfrm>
            <a:off x="8534189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2.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자격요건</a:t>
            </a:r>
            <a:endParaRPr lang="en-US" altLang="ko-Kore-KR" sz="2800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E9F0EE7E-6B34-6BAB-2001-3820FAA73649}"/>
              </a:ext>
            </a:extLst>
          </p:cNvPr>
          <p:cNvSpPr/>
          <p:nvPr/>
        </p:nvSpPr>
        <p:spPr>
          <a:xfrm>
            <a:off x="16799648" y="2228250"/>
            <a:ext cx="2366893" cy="896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560"/>
              </a:lnSpc>
              <a:buNone/>
            </a:pPr>
            <a:r>
              <a:rPr lang="en-US" altLang="ko-KR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3.</a:t>
            </a:r>
            <a:r>
              <a:rPr lang="ko-KR" altLang="en-US" sz="2800" dirty="0">
                <a:latin typeface="Pretendard SemiBold" pitchFamily="34" charset="0"/>
                <a:ea typeface="Pretendard SemiBold" pitchFamily="34" charset="-122"/>
                <a:cs typeface="Pretendard SemiBold" pitchFamily="34" charset="-120"/>
              </a:rPr>
              <a:t> 우대사항</a:t>
            </a:r>
            <a:endParaRPr lang="en-US" altLang="ko-Kore-KR" sz="2800" dirty="0"/>
          </a:p>
        </p:txBody>
      </p:sp>
      <p:graphicFrame>
        <p:nvGraphicFramePr>
          <p:cNvPr id="8" name="표 7">
            <a:extLst>
              <a:ext uri="{FF2B5EF4-FFF2-40B4-BE49-F238E27FC236}">
                <a16:creationId xmlns:a16="http://schemas.microsoft.com/office/drawing/2014/main" id="{E2A4501F-E12B-6EBF-A4D4-715A465463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744105"/>
              </p:ext>
            </p:extLst>
          </p:nvPr>
        </p:nvGraphicFramePr>
        <p:xfrm>
          <a:off x="924336" y="3147878"/>
          <a:ext cx="5698377" cy="108642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98377">
                  <a:extLst>
                    <a:ext uri="{9D8B030D-6E8A-4147-A177-3AD203B41FA5}">
                      <a16:colId xmlns:a16="http://schemas.microsoft.com/office/drawing/2014/main" val="189860488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전사 연결기준 재무성과 관리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사업계획 수립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실적 집계 및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계획과의 차이 분석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225599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사업 성과 및 계획 리포팅 및 관련 커뮤니케이션 수행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4215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관리 결산 프로세스상의 효율화 포인트 발굴 및 개선 수행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6334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지주사 대응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09526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사업상 당면하는 다양한 이슈들에 대한 재무적 효과 도출 및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의사결정 지원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721179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정부과제사업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각종 지원금 사업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9073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계약 및 각종 결재 등의 문서 작성 및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30394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비품 및 자산 구매를 포함한 업무 환경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8986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매입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매출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자금 관리 및 대시보드 관리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자금 집행 및 현금 흐름 관리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87703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ERP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회계 프로그램을 통해 매출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매입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채권 기입 및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4156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매출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매입 세금계산서 발행 및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7658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채널별 데일리 매출 보고서 작성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8231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자급 집행 및 현금 흐름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3948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자체 월 결산 및 월별 보고서 작성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49906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외부감사 및 투자사 실사 대응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6827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부가세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원천세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법인세 신고 및 납부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30803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법인카드 관리 및 정산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9473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각종 총무 제도 정비 및 운영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61399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직원 복리후생 기획 및 운영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80557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사옥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자산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임대차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사무환경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689262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비품 및 자산 구매 및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78567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지속적인 조직 성장을 위한 조직문화 및 환경 구축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37478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채용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퇴사 등 인사노무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2887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대외업체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거래업체 등 계약관리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6333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오피스 운영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유무형 자산 및 시설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32561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구매 프로세스 구축 및 운영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46296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대외 업체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계약 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8235363"/>
                  </a:ext>
                </a:extLst>
              </a:tr>
            </a:tbl>
          </a:graphicData>
        </a:graphic>
      </p:graphicFrame>
      <p:sp>
        <p:nvSpPr>
          <p:cNvPr id="3" name="직사각형 2">
            <a:extLst>
              <a:ext uri="{FF2B5EF4-FFF2-40B4-BE49-F238E27FC236}">
                <a16:creationId xmlns:a16="http://schemas.microsoft.com/office/drawing/2014/main" id="{47A17DF3-3B9A-5CE2-CA9D-01FF865BDEB3}"/>
              </a:ext>
            </a:extLst>
          </p:cNvPr>
          <p:cNvSpPr/>
          <p:nvPr/>
        </p:nvSpPr>
        <p:spPr>
          <a:xfrm>
            <a:off x="0" y="11023412"/>
            <a:ext cx="7977381" cy="267299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2000">
                <a:srgbClr val="F6F6F7"/>
              </a:gs>
            </a:gsLst>
            <a:lin ang="5400000" scaled="1"/>
          </a:gradFill>
          <a:ln/>
        </p:spPr>
        <p:txBody>
          <a:bodyPr/>
          <a:lstStyle/>
          <a:p>
            <a:endParaRPr lang="ko-Kore-KR" altLang="en-US">
              <a:solidFill>
                <a:schemeClr val="tx1"/>
              </a:solidFill>
            </a:endParaRPr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DBFA73EA-BA73-3D95-9A79-B9AE63C0B4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900894"/>
              </p:ext>
            </p:extLst>
          </p:nvPr>
        </p:nvGraphicFramePr>
        <p:xfrm>
          <a:off x="8534189" y="3142426"/>
          <a:ext cx="6070600" cy="7880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70600">
                  <a:extLst>
                    <a:ext uri="{9D8B030D-6E8A-4147-A177-3AD203B41FA5}">
                      <a16:colId xmlns:a16="http://schemas.microsoft.com/office/drawing/2014/main" val="273079959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최소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3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이상의 관리회계 업무를 수행한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6348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꼼꼼함과 신속함을 바탕으로 업무의 완성도를 높일 수 있는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782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영어 커뮤니케이션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Written/Spoken)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이 가능한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60408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Financial Modeling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수행이 가능한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7241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스타트업 또는 경영지원 직무 경험이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38821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Finance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또는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HR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분야에서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2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이상의 경력이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33013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책임감이 강하고 꼼꼼하며 의사소통 및 협업이 원활하신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7072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회계프로그램을 사용하신 분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Ecount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우대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세무사랑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경리나라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더존 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‍‍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10469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엑셀 활용이 능숙하신 분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vlookup, subtotal, sumifs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14365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공감 및 소통 능력이 우수하신 분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(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고객 컴플레인인 및 문의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) 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48898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고객과의 만남을 적극성과 능동적이며 긍정적인 마인드 소유하신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22738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회사의 전체적인 상황을 파악 후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주도적으로 문제 해결 가능하신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11920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재무회계 업무 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4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 실무 경력이 있으신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4532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스타트업 규모에 적합한 재무회계 지식을 보유하신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75298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능동적인 업무 수행을 즐기고 주도적으로 일하시는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06828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부서간 원활한 커뮤니케이션 능력을 갖추신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417178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엑셀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구글 스프레드시트 사용이 능숙하신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78879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2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년 이상의 인사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총무 관련 실무 경험을 갖고 계신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4333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꼼꼼하시고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회사의 살림꾼 역할에 자부심을 갖고 계신 분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427202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총무 업무를 중심으로 경영관리・지원 체계 확립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90155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병역특례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벤처기업인증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협회가입 등 사업관리</a:t>
                      </a: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6068622"/>
                  </a:ext>
                </a:extLst>
              </a:tr>
            </a:tbl>
          </a:graphicData>
        </a:graphic>
      </p:graphicFrame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E64E8EEB-5D5A-4D94-9889-333BF5BD5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149538"/>
              </p:ext>
            </p:extLst>
          </p:nvPr>
        </p:nvGraphicFramePr>
        <p:xfrm>
          <a:off x="16799648" y="3142426"/>
          <a:ext cx="6580305" cy="97288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80305">
                  <a:extLst>
                    <a:ext uri="{9D8B030D-6E8A-4147-A177-3AD203B41FA5}">
                      <a16:colId xmlns:a16="http://schemas.microsoft.com/office/drawing/2014/main" val="196975103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SAP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사용 경험이 있는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836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경제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경영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회계 등 상경 계열 관련 학위를 소지한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4593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현재의 업무 체계에 안주하지 않고 문제점을 발견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개선 경험이 있는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8765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PowerPoint, Excel, Google Workspace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등 오피스 프로그램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활용 능력이 우수한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101669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원활한 대인관계 및 명료한 커뮤니케이션 능력을 갖춘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9968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논리적 사고력을 갖춘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18839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정부지원 사업 및 나라장터에서 정부과제를 실제 수행해본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9696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•Slack, Notion, Google Workspace, FLEX,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모두싸인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,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회계 소프트웨어 등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협업툴 사용이 능숙하신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16379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데이터 기반의 전략적 사고 및 문제 해결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분석 능력이 있으신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4686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영어로 커뮤니케이션이 가능한 분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51051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커뮤티케이션 능력을 통해 상대방의 욕구와 기대가 무엇인지</a:t>
                      </a:r>
                      <a:endParaRPr lang="en-US" altLang="ko-KR" sz="1600" b="0" i="0" u="none" strike="noStrike" kern="1200">
                        <a:solidFill>
                          <a:schemeClr val="dk1"/>
                        </a:solidFill>
                        <a:effectLst/>
                        <a:latin typeface="Pretendard" panose="02000503000000020004" pitchFamily="2" charset="-127"/>
                        <a:ea typeface="Pretendard" panose="02000503000000020004" pitchFamily="2" charset="-127"/>
                        <a:cs typeface="Pretendard" panose="02000503000000020004" pitchFamily="2" charset="-127"/>
                      </a:endParaRPr>
                    </a:p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   빠르게 파악하시는 분 ‍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78306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브랜드에 많은 관심과 브랜드에 대한 의미를 명확히 아시는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913016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IT/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스타트업 기업에서 근무 경험이 있으신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648573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대용량 데이터 분석과 처리에 능하신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9801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Saas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서비스의 매출 인식에 대한 경험이 있으신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7656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더존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ERP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활용 경험이 있으신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67656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회계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세무 관련 자격증 보유하신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40606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회계감사 수검 경험이 있으신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64672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100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 이상 기업에서의 인사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총무 경험이 있으신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33085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조직 관리에 열정을 가지고 도움을 주실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1619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인사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총무 관련 </a:t>
                      </a:r>
                      <a:r>
                        <a:rPr lang="en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PJT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의 실무</a:t>
                      </a: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/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리딩 경험을 보유하신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4373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다양한 사람들과 협업할 수 있는 소통 능력이 좋으신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9708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lang="en-US" altLang="ko-KR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• </a:t>
                      </a:r>
                      <a:r>
                        <a:rPr lang="ko-KR" altLang="en-US" sz="1600" b="0" i="0" u="none" strike="noStrike" kern="1200">
                          <a:solidFill>
                            <a:schemeClr val="dk1"/>
                          </a:solidFill>
                          <a:effectLst/>
                          <a:latin typeface="Pretendard" panose="02000503000000020004" pitchFamily="2" charset="-127"/>
                          <a:ea typeface="Pretendard" panose="02000503000000020004" pitchFamily="2" charset="-127"/>
                          <a:cs typeface="Pretendard" panose="02000503000000020004" pitchFamily="2" charset="-127"/>
                        </a:rPr>
                        <a:t>주도적으로 업무를 계획하고 실행할 수 있는 추진력을 갖춘 분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61508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030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1457</TotalTime>
  <Words>4789</Words>
  <Application>Microsoft Macintosh PowerPoint</Application>
  <PresentationFormat>사용자 지정</PresentationFormat>
  <Paragraphs>590</Paragraphs>
  <Slides>11</Slides>
  <Notes>10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</vt:i4>
      </vt:variant>
    </vt:vector>
  </HeadingPairs>
  <TitlesOfParts>
    <vt:vector size="18" baseType="lpstr">
      <vt:lpstr>Pretendard</vt:lpstr>
      <vt:lpstr>Pretendard Bold</vt:lpstr>
      <vt:lpstr>Pretendard Medium</vt:lpstr>
      <vt:lpstr>Pretendard Regular</vt:lpstr>
      <vt:lpstr>Pretendard SemiBold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Salt 채은빈</cp:lastModifiedBy>
  <cp:revision>111</cp:revision>
  <dcterms:created xsi:type="dcterms:W3CDTF">2023-09-11T06:56:40Z</dcterms:created>
  <dcterms:modified xsi:type="dcterms:W3CDTF">2024-07-12T06:08:05Z</dcterms:modified>
</cp:coreProperties>
</file>