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14588" cy="21388388"/>
  <p:notesSz cx="21388388" cy="15114588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CE2D92A8-6D05-424D-8A4D-6822436DD60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FFB"/>
    <a:srgbClr val="00BE63"/>
    <a:srgbClr val="F4FFFA"/>
    <a:srgbClr val="EBFFFA"/>
    <a:srgbClr val="00944D"/>
    <a:srgbClr val="E6FBF1"/>
    <a:srgbClr val="FAF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36"/>
    <p:restoredTop sz="94610"/>
  </p:normalViewPr>
  <p:slideViewPr>
    <p:cSldViewPr snapToGrid="0" snapToObjects="1">
      <p:cViewPr varScale="1">
        <p:scale>
          <a:sx n="66" d="100"/>
          <a:sy n="66" d="100"/>
        </p:scale>
        <p:origin x="203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474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svg"/><Relationship Id="rId50" Type="http://schemas.openxmlformats.org/officeDocument/2006/relationships/image" Target="../media/image48.svg"/><Relationship Id="rId55" Type="http://schemas.openxmlformats.org/officeDocument/2006/relationships/image" Target="../media/image5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9" Type="http://schemas.openxmlformats.org/officeDocument/2006/relationships/image" Target="../media/image27.sv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40" Type="http://schemas.openxmlformats.org/officeDocument/2006/relationships/image" Target="../media/image38.png"/><Relationship Id="rId45" Type="http://schemas.openxmlformats.org/officeDocument/2006/relationships/image" Target="../media/image43.svg"/><Relationship Id="rId53" Type="http://schemas.openxmlformats.org/officeDocument/2006/relationships/image" Target="../media/image51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4" Type="http://schemas.openxmlformats.org/officeDocument/2006/relationships/image" Target="../media/image42.png"/><Relationship Id="rId52" Type="http://schemas.openxmlformats.org/officeDocument/2006/relationships/image" Target="../media/image50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43" Type="http://schemas.openxmlformats.org/officeDocument/2006/relationships/image" Target="../media/image41.svg"/><Relationship Id="rId48" Type="http://schemas.openxmlformats.org/officeDocument/2006/relationships/image" Target="../media/image46.png"/><Relationship Id="rId8" Type="http://schemas.openxmlformats.org/officeDocument/2006/relationships/image" Target="../media/image6.svg"/><Relationship Id="rId51" Type="http://schemas.openxmlformats.org/officeDocument/2006/relationships/image" Target="../media/image49.png"/><Relationship Id="rId3" Type="http://schemas.openxmlformats.org/officeDocument/2006/relationships/image" Target="../media/image1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svg"/><Relationship Id="rId54" Type="http://schemas.openxmlformats.org/officeDocument/2006/relationships/image" Target="../media/image52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3" descr=" 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3272" y="2602503"/>
            <a:ext cx="241332" cy="241311"/>
          </a:xfrm>
          <a:prstGeom prst="rect">
            <a:avLst/>
          </a:prstGeom>
        </p:spPr>
      </p:pic>
      <p:sp>
        <p:nvSpPr>
          <p:cNvPr id="2" name="Shape 0"/>
          <p:cNvSpPr/>
          <p:nvPr/>
        </p:nvSpPr>
        <p:spPr>
          <a:xfrm>
            <a:off x="5300375" y="6849871"/>
            <a:ext cx="9132528" cy="7641515"/>
          </a:xfrm>
          <a:prstGeom prst="rect">
            <a:avLst/>
          </a:prstGeom>
          <a:solidFill>
            <a:srgbClr val="05D26E">
              <a:alpha val="5503"/>
            </a:srgbClr>
          </a:solidFill>
          <a:ln/>
        </p:spPr>
        <p:txBody>
          <a:bodyPr/>
          <a:lstStyle/>
          <a:p>
            <a:endParaRPr lang="ko-KR" altLang="en-US"/>
          </a:p>
        </p:txBody>
      </p:sp>
      <p:sp>
        <p:nvSpPr>
          <p:cNvPr id="21" name="Text 2"/>
          <p:cNvSpPr/>
          <p:nvPr/>
        </p:nvSpPr>
        <p:spPr>
          <a:xfrm>
            <a:off x="1259586" y="2557249"/>
            <a:ext cx="1536907" cy="40641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2100" b="1" dirty="0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출근시간 안내</a:t>
            </a:r>
          </a:p>
        </p:txBody>
      </p:sp>
      <p:pic>
        <p:nvPicPr>
          <p:cNvPr id="22" name="Image 17" descr=" 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150" y="4203900"/>
            <a:ext cx="2413324" cy="787437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2053A7DC-4CB3-7822-3601-8AB1DBA6F8BB}"/>
              </a:ext>
            </a:extLst>
          </p:cNvPr>
          <p:cNvGrpSpPr/>
          <p:nvPr/>
        </p:nvGrpSpPr>
        <p:grpSpPr>
          <a:xfrm>
            <a:off x="754455" y="4258331"/>
            <a:ext cx="342727" cy="342697"/>
            <a:chOff x="1422591" y="4280103"/>
            <a:chExt cx="304841" cy="304814"/>
          </a:xfrm>
        </p:grpSpPr>
        <p:pic>
          <p:nvPicPr>
            <p:cNvPr id="23" name="Image 18" descr=" 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22591" y="4280103"/>
              <a:ext cx="304841" cy="304814"/>
            </a:xfrm>
            <a:prstGeom prst="rect">
              <a:avLst/>
            </a:prstGeom>
          </p:spPr>
        </p:pic>
        <p:pic>
          <p:nvPicPr>
            <p:cNvPr id="24" name="Image 19" descr=" 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467047" y="4324555"/>
              <a:ext cx="215929" cy="215910"/>
            </a:xfrm>
            <a:prstGeom prst="rect">
              <a:avLst/>
            </a:prstGeom>
          </p:spPr>
        </p:pic>
        <p:pic>
          <p:nvPicPr>
            <p:cNvPr id="25" name="Image 20" descr=" "/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468939" y="4495021"/>
              <a:ext cx="106073" cy="45444"/>
            </a:xfrm>
            <a:prstGeom prst="rect">
              <a:avLst/>
            </a:prstGeom>
          </p:spPr>
        </p:pic>
        <p:pic>
          <p:nvPicPr>
            <p:cNvPr id="26" name="Image 21" descr=" "/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527380" y="4397634"/>
              <a:ext cx="25403" cy="25401"/>
            </a:xfrm>
            <a:prstGeom prst="rect">
              <a:avLst/>
            </a:prstGeom>
          </p:spPr>
        </p:pic>
        <p:pic>
          <p:nvPicPr>
            <p:cNvPr id="27" name="Image 22" descr=" "/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597240" y="4397634"/>
              <a:ext cx="25403" cy="25401"/>
            </a:xfrm>
            <a:prstGeom prst="rect">
              <a:avLst/>
            </a:prstGeom>
          </p:spPr>
        </p:pic>
        <p:pic>
          <p:nvPicPr>
            <p:cNvPr id="28" name="Image 23" descr=" "/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522292" y="4446824"/>
              <a:ext cx="105412" cy="46064"/>
            </a:xfrm>
            <a:prstGeom prst="rect">
              <a:avLst/>
            </a:prstGeom>
          </p:spPr>
        </p:pic>
      </p:grpSp>
      <p:sp>
        <p:nvSpPr>
          <p:cNvPr id="29" name="Text 3"/>
          <p:cNvSpPr/>
          <p:nvPr/>
        </p:nvSpPr>
        <p:spPr>
          <a:xfrm>
            <a:off x="1278639" y="4280103"/>
            <a:ext cx="1244767" cy="72393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2100" b="1" dirty="0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신규입사</a:t>
            </a:r>
            <a:r>
              <a:rPr lang="ko-KR" altLang="en-US" sz="2100" b="1" dirty="0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자</a:t>
            </a:r>
            <a:r>
              <a:rPr lang="en-US" sz="2100" b="1" dirty="0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소개파일</a:t>
            </a:r>
          </a:p>
        </p:txBody>
      </p:sp>
      <p:sp>
        <p:nvSpPr>
          <p:cNvPr id="30" name="Text 4"/>
          <p:cNvSpPr/>
          <p:nvPr/>
        </p:nvSpPr>
        <p:spPr>
          <a:xfrm>
            <a:off x="5313077" y="4229301"/>
            <a:ext cx="9052084" cy="13928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첨부 드린 파일은 입사하시면 사내 인트라넷에 올라가는 신규입사자 인사 및 </a:t>
            </a:r>
            <a:r>
              <a:rPr lang="en-US" sz="17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소개파일입니다</a:t>
            </a: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b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17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많은</a:t>
            </a: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분들이 궁금해하시고, 또 새 가족을 알아가는 첫 인사이기에 마음을 담아 작성해주시면 감사하겠습니다.</a:t>
            </a:r>
            <a:endParaRPr lang="en-US" sz="1700" dirty="0"/>
          </a:p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사진은 가급적 활짝 웃는 편안하고 자연스러운 </a:t>
            </a:r>
            <a:r>
              <a:rPr lang="en-US" sz="17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사진으로</a:t>
            </a: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17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부탁</a:t>
            </a: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17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드립니다</a:t>
            </a: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.</a:t>
            </a:r>
            <a:b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</a:br>
            <a:r>
              <a:rPr lang="en-US" sz="17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첨부한</a:t>
            </a: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소개페이지의 내용을 참고하셔서 </a:t>
            </a:r>
            <a:r>
              <a:rPr lang="en-US" sz="1700" u="sng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입사일 전 주 목요일까지 회신</a:t>
            </a: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부탁 드립니다.</a:t>
            </a:r>
            <a:endParaRPr lang="en-US" sz="1700" dirty="0"/>
          </a:p>
        </p:txBody>
      </p:sp>
      <p:sp>
        <p:nvSpPr>
          <p:cNvPr id="31" name="Text 5"/>
          <p:cNvSpPr/>
          <p:nvPr/>
        </p:nvSpPr>
        <p:spPr>
          <a:xfrm>
            <a:off x="5313077" y="6324900"/>
            <a:ext cx="3615753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spcAft>
                <a:spcPts val="800"/>
              </a:spcAft>
              <a:buNone/>
            </a:pP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입사 당일 해당 제출 서류를 가져와 주세요.</a:t>
            </a:r>
            <a:endParaRPr lang="en-US" sz="1700" dirty="0"/>
          </a:p>
        </p:txBody>
      </p:sp>
      <p:sp>
        <p:nvSpPr>
          <p:cNvPr id="32" name="Text 6"/>
          <p:cNvSpPr/>
          <p:nvPr/>
        </p:nvSpPr>
        <p:spPr>
          <a:xfrm>
            <a:off x="5313077" y="2481046"/>
            <a:ext cx="7201868" cy="78743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18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정식 출근시간은 9시입니다. 입사 당일 8시 50분까지 </a:t>
            </a:r>
            <a:r>
              <a:rPr lang="ko-KR" altLang="en-US" sz="18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회사</a:t>
            </a:r>
            <a:r>
              <a:rPr lang="en-US" sz="18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로비로 와주세요.</a:t>
            </a:r>
            <a:endParaRPr lang="en-US" sz="1800" dirty="0"/>
          </a:p>
          <a:p>
            <a:pPr marL="0" indent="0" algn="l">
              <a:lnSpc>
                <a:spcPts val="2800"/>
              </a:lnSpc>
              <a:buNone/>
            </a:pPr>
            <a:r>
              <a:rPr lang="en-US" sz="18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주소: 성남시 판교로 228번길 17, </a:t>
            </a:r>
            <a:r>
              <a:rPr lang="ko-KR" altLang="en-US" sz="18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에이치닷 본사 건물 </a:t>
            </a:r>
            <a:r>
              <a:rPr lang="en-US" altLang="ko-KR" sz="18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r>
              <a:rPr lang="ko-KR" altLang="en-US" sz="18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층</a:t>
            </a:r>
            <a:endParaRPr lang="en-US" sz="1800" dirty="0"/>
          </a:p>
        </p:txBody>
      </p:sp>
      <p:sp>
        <p:nvSpPr>
          <p:cNvPr id="33" name="Text 7"/>
          <p:cNvSpPr/>
          <p:nvPr/>
        </p:nvSpPr>
        <p:spPr>
          <a:xfrm>
            <a:off x="5313077" y="3251354"/>
            <a:ext cx="8948796" cy="36831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500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※ 로비로 출근 후, 채용담당자 또는 HR대표번호(031-000-0000)로 연락 주시면 안내드리도록 하겠습니다</a:t>
            </a:r>
            <a:r>
              <a:rPr lang="en-US" altLang="ko-KR" sz="1500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.</a:t>
            </a:r>
            <a:endParaRPr lang="en-US" sz="1500" dirty="0">
              <a:solidFill>
                <a:srgbClr val="00BE63"/>
              </a:solidFill>
              <a:latin typeface="Pretendard SemiBold" panose="02000503000000020004" pitchFamily="2" charset="-127"/>
              <a:ea typeface="Pretendard SemiBold" panose="02000503000000020004" pitchFamily="2" charset="-127"/>
              <a:cs typeface="Pretendard SemiBold" panose="02000503000000020004" pitchFamily="2" charset="-127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4783B71E-E3D7-6AD8-D7C3-31C5ACB71D5A}"/>
              </a:ext>
            </a:extLst>
          </p:cNvPr>
          <p:cNvGrpSpPr/>
          <p:nvPr/>
        </p:nvGrpSpPr>
        <p:grpSpPr>
          <a:xfrm>
            <a:off x="810205" y="15183818"/>
            <a:ext cx="355647" cy="355616"/>
            <a:chOff x="1422591" y="15215348"/>
            <a:chExt cx="304841" cy="304814"/>
          </a:xfrm>
        </p:grpSpPr>
        <p:pic>
          <p:nvPicPr>
            <p:cNvPr id="35" name="Image 25" descr=" 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422591" y="15215348"/>
              <a:ext cx="304841" cy="304814"/>
            </a:xfrm>
            <a:prstGeom prst="rect">
              <a:avLst/>
            </a:prstGeom>
          </p:spPr>
        </p:pic>
        <p:pic>
          <p:nvPicPr>
            <p:cNvPr id="36" name="Image 26" descr=" "/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454346" y="15272500"/>
              <a:ext cx="241332" cy="190509"/>
            </a:xfrm>
            <a:prstGeom prst="rect">
              <a:avLst/>
            </a:prstGeom>
          </p:spPr>
        </p:pic>
        <p:pic>
          <p:nvPicPr>
            <p:cNvPr id="37" name="Image 27" descr=" "/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1524205" y="15329653"/>
              <a:ext cx="101614" cy="101605"/>
            </a:xfrm>
            <a:prstGeom prst="rect">
              <a:avLst/>
            </a:prstGeom>
          </p:spPr>
        </p:pic>
        <p:pic>
          <p:nvPicPr>
            <p:cNvPr id="38" name="Image 28" descr=" "/>
            <p:cNvPicPr>
              <a:picLocks noChangeAspect="1"/>
            </p:cNvPicPr>
            <p:nvPr/>
          </p:nvPicPr>
          <p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513885" y="15319334"/>
              <a:ext cx="122254" cy="122243"/>
            </a:xfrm>
            <a:prstGeom prst="rect">
              <a:avLst/>
            </a:prstGeom>
          </p:spPr>
        </p:pic>
        <p:pic>
          <p:nvPicPr>
            <p:cNvPr id="39" name="Image 29" descr=" "/>
            <p:cNvPicPr>
              <a:picLocks noChangeAspect="1"/>
            </p:cNvPicPr>
            <p:nvPr/>
          </p:nvPicPr>
          <p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644871" y="15329653"/>
              <a:ext cx="25403" cy="25401"/>
            </a:xfrm>
            <a:prstGeom prst="rect">
              <a:avLst/>
            </a:prstGeom>
          </p:spPr>
        </p:pic>
      </p:grpSp>
      <p:sp>
        <p:nvSpPr>
          <p:cNvPr id="40" name="Text 8"/>
          <p:cNvSpPr/>
          <p:nvPr/>
        </p:nvSpPr>
        <p:spPr>
          <a:xfrm>
            <a:off x="1358570" y="15215348"/>
            <a:ext cx="2033148" cy="10414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2100" dirty="0"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사원증 사진 </a:t>
            </a:r>
            <a:r>
              <a:rPr lang="en-US" sz="2100" dirty="0" err="1"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촬영</a:t>
            </a:r>
          </a:p>
          <a:p>
            <a:pPr marL="0" indent="0" algn="l">
              <a:buNone/>
            </a:pPr>
            <a:r>
              <a:rPr lang="en-US" sz="2100" dirty="0" err="1"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안내</a:t>
            </a:r>
            <a:r>
              <a:rPr lang="ko-KR" altLang="en-US" sz="2100" dirty="0" err="1"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sz="2100" dirty="0"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(ASAP)</a:t>
            </a:r>
            <a:endParaRPr lang="en-US" sz="2100" dirty="0"/>
          </a:p>
        </p:txBody>
      </p:sp>
      <p:sp>
        <p:nvSpPr>
          <p:cNvPr id="41" name="Text 9"/>
          <p:cNvSpPr/>
          <p:nvPr/>
        </p:nvSpPr>
        <p:spPr>
          <a:xfrm>
            <a:off x="5313077" y="15189946"/>
            <a:ext cx="7748042" cy="38101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8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사원증 발급 시간은 약 5일 정도 소요됩니다. 가능한 빠른 시일 내 촬영을 부탁 드립니다.</a:t>
            </a:r>
            <a:endParaRPr lang="en-US" sz="1800" dirty="0"/>
          </a:p>
        </p:txBody>
      </p:sp>
      <p:sp>
        <p:nvSpPr>
          <p:cNvPr id="42" name="Text 10"/>
          <p:cNvSpPr/>
          <p:nvPr/>
        </p:nvSpPr>
        <p:spPr>
          <a:xfrm>
            <a:off x="5313077" y="15939282"/>
            <a:ext cx="159954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lvl="1" algn="l">
              <a:lnSpc>
                <a:spcPts val="2400"/>
              </a:lnSpc>
              <a:buSzPct val="100000"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1. </a:t>
            </a:r>
            <a:r>
              <a:rPr lang="en-US" sz="16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촬영</a:t>
            </a: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장소</a:t>
            </a:r>
            <a:endParaRPr lang="en-US" sz="1600" dirty="0"/>
          </a:p>
        </p:txBody>
      </p:sp>
      <p:sp>
        <p:nvSpPr>
          <p:cNvPr id="43" name="Text 11"/>
          <p:cNvSpPr/>
          <p:nvPr/>
        </p:nvSpPr>
        <p:spPr>
          <a:xfrm>
            <a:off x="5313076" y="17234744"/>
            <a:ext cx="1599541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lvl="1" algn="l">
              <a:lnSpc>
                <a:spcPts val="2400"/>
              </a:lnSpc>
              <a:buSzPct val="100000"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2. </a:t>
            </a:r>
            <a:r>
              <a:rPr lang="en-US" sz="16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촬영</a:t>
            </a: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절차</a:t>
            </a:r>
            <a:endParaRPr lang="en-US" sz="1600" dirty="0"/>
          </a:p>
        </p:txBody>
      </p:sp>
      <p:sp>
        <p:nvSpPr>
          <p:cNvPr id="44" name="Text 12"/>
          <p:cNvSpPr/>
          <p:nvPr/>
        </p:nvSpPr>
        <p:spPr>
          <a:xfrm>
            <a:off x="5313077" y="19812966"/>
            <a:ext cx="1490334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lvl="1" algn="l">
              <a:lnSpc>
                <a:spcPts val="2400"/>
              </a:lnSpc>
              <a:buSzPct val="100000"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3. </a:t>
            </a:r>
            <a:r>
              <a:rPr lang="en-US" sz="16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촬영</a:t>
            </a: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복장</a:t>
            </a:r>
            <a:endParaRPr lang="en-US" sz="1600" dirty="0"/>
          </a:p>
        </p:txBody>
      </p:sp>
      <p:sp>
        <p:nvSpPr>
          <p:cNvPr id="45" name="Text 13"/>
          <p:cNvSpPr/>
          <p:nvPr/>
        </p:nvSpPr>
        <p:spPr>
          <a:xfrm>
            <a:off x="7192930" y="15939282"/>
            <a:ext cx="3797811" cy="6731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000 스튜디오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(031-000-0000)</a:t>
            </a:r>
            <a:endParaRPr lang="en-US" sz="1500" dirty="0"/>
          </a:p>
          <a:p>
            <a:pPr marL="0" indent="0" algn="l">
              <a:lnSpc>
                <a:spcPts val="2400"/>
              </a:lnSpc>
              <a:buNone/>
            </a:pP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경기도 성남시 분당구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판교역로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231</a:t>
            </a:r>
            <a:endParaRPr lang="en-US" sz="1500" dirty="0"/>
          </a:p>
        </p:txBody>
      </p:sp>
      <p:sp>
        <p:nvSpPr>
          <p:cNvPr id="46" name="Text 14"/>
          <p:cNvSpPr/>
          <p:nvPr/>
        </p:nvSpPr>
        <p:spPr>
          <a:xfrm>
            <a:off x="6859104" y="17234744"/>
            <a:ext cx="7239973" cy="36831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lvl="1" algn="l">
              <a:lnSpc>
                <a:spcPts val="2400"/>
              </a:lnSpc>
              <a:buSzPct val="100000"/>
            </a:pP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1.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플레이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스튜디오 방문 -  </a:t>
            </a:r>
            <a:r>
              <a:rPr lang="en-US" sz="1500" u="sng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“</a:t>
            </a:r>
            <a:r>
              <a:rPr lang="ko-KR" altLang="en-US" sz="1500" u="sng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ㅇㅇ</a:t>
            </a:r>
            <a:r>
              <a:rPr lang="en-US" altLang="ko-KR" sz="1500" u="sng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ko-KR" altLang="en-US" sz="1500" u="sng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기업 </a:t>
            </a:r>
            <a:r>
              <a:rPr lang="en-US" sz="1500" u="sng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사원증 촬영 왔습니다”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라고 말씀해 주세요.</a:t>
            </a:r>
            <a:endParaRPr lang="en-US" sz="1500" dirty="0"/>
          </a:p>
        </p:txBody>
      </p:sp>
      <p:sp>
        <p:nvSpPr>
          <p:cNvPr id="47" name="Text 15"/>
          <p:cNvSpPr/>
          <p:nvPr/>
        </p:nvSpPr>
        <p:spPr>
          <a:xfrm>
            <a:off x="7192930" y="19812966"/>
            <a:ext cx="6033311" cy="97794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깔끔하고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단정한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복장</a:t>
            </a:r>
            <a:b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</a:b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사원증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배경이 흰색이므로 자유롭게 입으시되, 흰색 또는 밝은색 옷은 피해주세요. (자켓 안에 흰 옷은 괜찮습니다.)</a:t>
            </a:r>
            <a:endParaRPr lang="en-US" sz="1500" dirty="0"/>
          </a:p>
        </p:txBody>
      </p:sp>
      <p:sp>
        <p:nvSpPr>
          <p:cNvPr id="48" name="Text 16"/>
          <p:cNvSpPr/>
          <p:nvPr/>
        </p:nvSpPr>
        <p:spPr>
          <a:xfrm>
            <a:off x="6859104" y="18072959"/>
            <a:ext cx="7069561" cy="6731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lvl="1" algn="l">
              <a:lnSpc>
                <a:spcPts val="2400"/>
              </a:lnSpc>
              <a:buSzPct val="100000"/>
            </a:pP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2.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촬영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장부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작성 - 한글 이름, 영문 이름 등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기입</a:t>
            </a:r>
            <a:b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</a:b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  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영문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이름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 대소문자 구분/이름-성 차례로 작성 부탁드립니다. 닉네임도 가능합니다.</a:t>
            </a:r>
            <a:endParaRPr lang="en-US" sz="1500" dirty="0"/>
          </a:p>
        </p:txBody>
      </p:sp>
      <p:sp>
        <p:nvSpPr>
          <p:cNvPr id="49" name="Text 17"/>
          <p:cNvSpPr/>
          <p:nvPr/>
        </p:nvSpPr>
        <p:spPr>
          <a:xfrm>
            <a:off x="6859104" y="19190612"/>
            <a:ext cx="2147913" cy="36831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342900" lvl="1" algn="l">
              <a:lnSpc>
                <a:spcPts val="2400"/>
              </a:lnSpc>
              <a:buSzPct val="100000"/>
            </a:pP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3. </a:t>
            </a:r>
            <a:r>
              <a:rPr lang="en-US" sz="1500" dirty="0" err="1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촬영</a:t>
            </a:r>
            <a:r>
              <a:rPr lang="en-US" sz="15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 및 선택</a:t>
            </a:r>
            <a:endParaRPr lang="en-US" sz="1500" dirty="0"/>
          </a:p>
        </p:txBody>
      </p:sp>
      <p:sp>
        <p:nvSpPr>
          <p:cNvPr id="50" name="Text 18"/>
          <p:cNvSpPr/>
          <p:nvPr/>
        </p:nvSpPr>
        <p:spPr>
          <a:xfrm>
            <a:off x="7192930" y="16503190"/>
            <a:ext cx="2324412" cy="35561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ko-KR" altLang="en-US" sz="12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 </a:t>
            </a:r>
            <a:r>
              <a:rPr lang="en-US" sz="12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평일 09:00 - 18:00 (주말 휴무)</a:t>
            </a:r>
          </a:p>
        </p:txBody>
      </p:sp>
      <p:sp>
        <p:nvSpPr>
          <p:cNvPr id="51" name="Text 19"/>
          <p:cNvSpPr/>
          <p:nvPr/>
        </p:nvSpPr>
        <p:spPr>
          <a:xfrm>
            <a:off x="7396229" y="18633964"/>
            <a:ext cx="2794376" cy="35561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200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예) 홍길동 Gildong Hong. Jackson Hong</a:t>
            </a:r>
          </a:p>
        </p:txBody>
      </p:sp>
      <p:sp>
        <p:nvSpPr>
          <p:cNvPr id="52" name="Text 20"/>
          <p:cNvSpPr/>
          <p:nvPr/>
        </p:nvSpPr>
        <p:spPr>
          <a:xfrm>
            <a:off x="8438621" y="19150696"/>
            <a:ext cx="2565745" cy="35561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2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*사진은 개인에게 별도 제공되지 않습니다.</a:t>
            </a:r>
          </a:p>
        </p:txBody>
      </p:sp>
      <p:sp>
        <p:nvSpPr>
          <p:cNvPr id="53" name="Text 21"/>
          <p:cNvSpPr/>
          <p:nvPr/>
        </p:nvSpPr>
        <p:spPr>
          <a:xfrm>
            <a:off x="7209865" y="17490024"/>
            <a:ext cx="5817382" cy="35561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2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*현재 사원증은 공용으로 사용중이며, 계열사와 관계 없이 “마이다스아이티”로 촬영하시면 됩니다.</a:t>
            </a:r>
          </a:p>
        </p:txBody>
      </p:sp>
      <p:sp>
        <p:nvSpPr>
          <p:cNvPr id="54" name="Text 22"/>
          <p:cNvSpPr/>
          <p:nvPr/>
        </p:nvSpPr>
        <p:spPr>
          <a:xfrm>
            <a:off x="8851432" y="19747650"/>
            <a:ext cx="2603850" cy="355617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2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(자세한 사항은 첨부파일을 확인해 주세요.)</a:t>
            </a:r>
          </a:p>
        </p:txBody>
      </p:sp>
      <p:pic>
        <p:nvPicPr>
          <p:cNvPr id="59" name="Image 34" descr=" 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0171" y="6235996"/>
            <a:ext cx="2413324" cy="787437"/>
          </a:xfrm>
          <a:prstGeom prst="rect">
            <a:avLst/>
          </a:prstGeom>
        </p:spPr>
      </p:pic>
      <p:pic>
        <p:nvPicPr>
          <p:cNvPr id="60" name="Image 35" descr=" 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430" y="6312200"/>
            <a:ext cx="304841" cy="304814"/>
          </a:xfrm>
          <a:prstGeom prst="rect">
            <a:avLst/>
          </a:prstGeom>
        </p:spPr>
      </p:pic>
      <p:pic>
        <p:nvPicPr>
          <p:cNvPr id="61" name="Image 36" descr=" "/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38237" y="6363002"/>
            <a:ext cx="203227" cy="222261"/>
          </a:xfrm>
          <a:prstGeom prst="rect">
            <a:avLst/>
          </a:prstGeom>
        </p:spPr>
      </p:pic>
      <p:pic>
        <p:nvPicPr>
          <p:cNvPr id="62" name="Image 37" descr=" "/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95395" y="6343951"/>
            <a:ext cx="88912" cy="38102"/>
          </a:xfrm>
          <a:prstGeom prst="rect">
            <a:avLst/>
          </a:prstGeom>
        </p:spPr>
      </p:pic>
      <p:pic>
        <p:nvPicPr>
          <p:cNvPr id="63" name="Image 38" descr=" "/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919210" y="6469370"/>
            <a:ext cx="79386" cy="17463"/>
          </a:xfrm>
          <a:prstGeom prst="rect">
            <a:avLst/>
          </a:prstGeom>
        </p:spPr>
      </p:pic>
      <p:pic>
        <p:nvPicPr>
          <p:cNvPr id="64" name="Image 39" descr=" "/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919210" y="6515410"/>
            <a:ext cx="79386" cy="17463"/>
          </a:xfrm>
          <a:prstGeom prst="rect">
            <a:avLst/>
          </a:prstGeom>
        </p:spPr>
      </p:pic>
      <p:pic>
        <p:nvPicPr>
          <p:cNvPr id="65" name="Image 40" descr=" "/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19210" y="6423330"/>
            <a:ext cx="79386" cy="17463"/>
          </a:xfrm>
          <a:prstGeom prst="rect">
            <a:avLst/>
          </a:prstGeom>
        </p:spPr>
      </p:pic>
      <p:pic>
        <p:nvPicPr>
          <p:cNvPr id="66" name="Image 41" descr=" "/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881105" y="6421743"/>
            <a:ext cx="20640" cy="20638"/>
          </a:xfrm>
          <a:prstGeom prst="rect">
            <a:avLst/>
          </a:prstGeom>
        </p:spPr>
      </p:pic>
      <p:pic>
        <p:nvPicPr>
          <p:cNvPr id="67" name="Image 42" descr=" "/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881105" y="6467782"/>
            <a:ext cx="20640" cy="20638"/>
          </a:xfrm>
          <a:prstGeom prst="rect">
            <a:avLst/>
          </a:prstGeom>
        </p:spPr>
      </p:pic>
      <p:pic>
        <p:nvPicPr>
          <p:cNvPr id="68" name="Image 43" descr=" "/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881105" y="6513822"/>
            <a:ext cx="20640" cy="20638"/>
          </a:xfrm>
          <a:prstGeom prst="rect">
            <a:avLst/>
          </a:prstGeom>
        </p:spPr>
      </p:pic>
      <p:sp>
        <p:nvSpPr>
          <p:cNvPr id="69" name="Text 23"/>
          <p:cNvSpPr/>
          <p:nvPr/>
        </p:nvSpPr>
        <p:spPr>
          <a:xfrm>
            <a:off x="1295499" y="6312200"/>
            <a:ext cx="1079645" cy="72393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2100" b="1" dirty="0"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필수 제출 서류 안내</a:t>
            </a:r>
          </a:p>
        </p:txBody>
      </p:sp>
      <p:sp>
        <p:nvSpPr>
          <p:cNvPr id="70" name="Shape 24"/>
          <p:cNvSpPr/>
          <p:nvPr/>
        </p:nvSpPr>
        <p:spPr>
          <a:xfrm>
            <a:off x="5300375" y="6832925"/>
            <a:ext cx="9132528" cy="647731"/>
          </a:xfrm>
          <a:prstGeom prst="rect">
            <a:avLst/>
          </a:prstGeom>
          <a:solidFill>
            <a:srgbClr val="05D26E">
              <a:alpha val="14978"/>
            </a:srgbClr>
          </a:solidFill>
          <a:ln/>
        </p:spPr>
        <p:txBody>
          <a:bodyPr/>
          <a:lstStyle/>
          <a:p>
            <a:endParaRPr lang="ko-KR" altLang="en-US"/>
          </a:p>
        </p:txBody>
      </p:sp>
      <p:pic>
        <p:nvPicPr>
          <p:cNvPr id="71" name="Image 44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7467955"/>
            <a:ext cx="9119826" cy="12701"/>
          </a:xfrm>
          <a:prstGeom prst="rect">
            <a:avLst/>
          </a:prstGeom>
        </p:spPr>
      </p:pic>
      <p:pic>
        <p:nvPicPr>
          <p:cNvPr id="72" name="Image 45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8077584"/>
            <a:ext cx="9119826" cy="12701"/>
          </a:xfrm>
          <a:prstGeom prst="rect">
            <a:avLst/>
          </a:prstGeom>
        </p:spPr>
      </p:pic>
      <p:pic>
        <p:nvPicPr>
          <p:cNvPr id="73" name="Image 46" descr=" "/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7192930" y="8687213"/>
            <a:ext cx="7239973" cy="12701"/>
          </a:xfrm>
          <a:prstGeom prst="rect">
            <a:avLst/>
          </a:prstGeom>
        </p:spPr>
      </p:pic>
      <p:pic>
        <p:nvPicPr>
          <p:cNvPr id="74" name="Image 47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9296842"/>
            <a:ext cx="9119826" cy="12701"/>
          </a:xfrm>
          <a:prstGeom prst="rect">
            <a:avLst/>
          </a:prstGeom>
        </p:spPr>
      </p:pic>
      <p:pic>
        <p:nvPicPr>
          <p:cNvPr id="75" name="Image 48" descr=" "/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7192930" y="9906471"/>
            <a:ext cx="7239973" cy="12701"/>
          </a:xfrm>
          <a:prstGeom prst="rect">
            <a:avLst/>
          </a:prstGeom>
        </p:spPr>
      </p:pic>
      <p:pic>
        <p:nvPicPr>
          <p:cNvPr id="76" name="Image 49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10516100"/>
            <a:ext cx="9119826" cy="12701"/>
          </a:xfrm>
          <a:prstGeom prst="rect">
            <a:avLst/>
          </a:prstGeom>
        </p:spPr>
      </p:pic>
      <p:pic>
        <p:nvPicPr>
          <p:cNvPr id="77" name="Image 50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11125729"/>
            <a:ext cx="9119826" cy="12701"/>
          </a:xfrm>
          <a:prstGeom prst="rect">
            <a:avLst/>
          </a:prstGeom>
        </p:spPr>
      </p:pic>
      <p:pic>
        <p:nvPicPr>
          <p:cNvPr id="78" name="Image 51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11735357"/>
            <a:ext cx="9119826" cy="12701"/>
          </a:xfrm>
          <a:prstGeom prst="rect">
            <a:avLst/>
          </a:prstGeom>
        </p:spPr>
      </p:pic>
      <p:pic>
        <p:nvPicPr>
          <p:cNvPr id="79" name="Image 52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12344986"/>
            <a:ext cx="9119826" cy="12701"/>
          </a:xfrm>
          <a:prstGeom prst="rect">
            <a:avLst/>
          </a:prstGeom>
        </p:spPr>
      </p:pic>
      <p:pic>
        <p:nvPicPr>
          <p:cNvPr id="80" name="Image 53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12954615"/>
            <a:ext cx="9119826" cy="12701"/>
          </a:xfrm>
          <a:prstGeom prst="rect">
            <a:avLst/>
          </a:prstGeom>
        </p:spPr>
      </p:pic>
      <p:pic>
        <p:nvPicPr>
          <p:cNvPr id="81" name="Image 54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13564244"/>
            <a:ext cx="9119826" cy="12701"/>
          </a:xfrm>
          <a:prstGeom prst="rect">
            <a:avLst/>
          </a:prstGeom>
        </p:spPr>
      </p:pic>
      <p:pic>
        <p:nvPicPr>
          <p:cNvPr id="83" name="Image 56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5313077" y="6832925"/>
            <a:ext cx="9119826" cy="12701"/>
          </a:xfrm>
          <a:prstGeom prst="rect">
            <a:avLst/>
          </a:prstGeom>
        </p:spPr>
      </p:pic>
      <p:sp>
        <p:nvSpPr>
          <p:cNvPr id="84" name="Text 25"/>
          <p:cNvSpPr/>
          <p:nvPr/>
        </p:nvSpPr>
        <p:spPr>
          <a:xfrm>
            <a:off x="5871952" y="7607661"/>
            <a:ext cx="2404857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주민등록등본</a:t>
            </a: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(가족관계증명서)</a:t>
            </a:r>
            <a:endParaRPr lang="en-US" sz="1600" dirty="0"/>
          </a:p>
        </p:txBody>
      </p:sp>
      <p:sp>
        <p:nvSpPr>
          <p:cNvPr id="85" name="Text 26"/>
          <p:cNvSpPr/>
          <p:nvPr/>
        </p:nvSpPr>
        <p:spPr>
          <a:xfrm>
            <a:off x="5871952" y="6985332"/>
            <a:ext cx="872184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구비 서류</a:t>
            </a:r>
            <a:endParaRPr lang="en-US" sz="1700" dirty="0"/>
          </a:p>
        </p:txBody>
      </p:sp>
      <p:sp>
        <p:nvSpPr>
          <p:cNvPr id="86" name="Text 27"/>
          <p:cNvSpPr/>
          <p:nvPr/>
        </p:nvSpPr>
        <p:spPr>
          <a:xfrm>
            <a:off x="5871952" y="8217290"/>
            <a:ext cx="931459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졸업증명서</a:t>
            </a:r>
            <a:endParaRPr lang="en-US" sz="1600" dirty="0"/>
          </a:p>
        </p:txBody>
      </p:sp>
      <p:sp>
        <p:nvSpPr>
          <p:cNvPr id="87" name="Text 28"/>
          <p:cNvSpPr/>
          <p:nvPr/>
        </p:nvSpPr>
        <p:spPr>
          <a:xfrm>
            <a:off x="7637490" y="8217290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학사</a:t>
            </a:r>
            <a:endParaRPr lang="en-US" sz="1600" dirty="0"/>
          </a:p>
        </p:txBody>
      </p:sp>
      <p:sp>
        <p:nvSpPr>
          <p:cNvPr id="88" name="Text 29"/>
          <p:cNvSpPr/>
          <p:nvPr/>
        </p:nvSpPr>
        <p:spPr>
          <a:xfrm>
            <a:off x="7637490" y="8839620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석사</a:t>
            </a:r>
            <a:endParaRPr lang="en-US" sz="1600" dirty="0"/>
          </a:p>
        </p:txBody>
      </p:sp>
      <p:sp>
        <p:nvSpPr>
          <p:cNvPr id="89" name="Text 30"/>
          <p:cNvSpPr/>
          <p:nvPr/>
        </p:nvSpPr>
        <p:spPr>
          <a:xfrm>
            <a:off x="5871952" y="9436548"/>
            <a:ext cx="931459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성적증명서</a:t>
            </a:r>
            <a:endParaRPr lang="en-US" sz="1600" dirty="0"/>
          </a:p>
        </p:txBody>
      </p:sp>
      <p:sp>
        <p:nvSpPr>
          <p:cNvPr id="90" name="Text 31"/>
          <p:cNvSpPr/>
          <p:nvPr/>
        </p:nvSpPr>
        <p:spPr>
          <a:xfrm>
            <a:off x="7637490" y="9436548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학사</a:t>
            </a:r>
            <a:endParaRPr lang="en-US" sz="1600" dirty="0"/>
          </a:p>
        </p:txBody>
      </p:sp>
      <p:sp>
        <p:nvSpPr>
          <p:cNvPr id="91" name="Text 32"/>
          <p:cNvSpPr/>
          <p:nvPr/>
        </p:nvSpPr>
        <p:spPr>
          <a:xfrm>
            <a:off x="7637490" y="10046177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석사</a:t>
            </a:r>
            <a:endParaRPr lang="en-US" sz="1600" dirty="0"/>
          </a:p>
        </p:txBody>
      </p:sp>
      <p:sp>
        <p:nvSpPr>
          <p:cNvPr id="92" name="Text 33"/>
          <p:cNvSpPr/>
          <p:nvPr/>
        </p:nvSpPr>
        <p:spPr>
          <a:xfrm>
            <a:off x="5871952" y="10630405"/>
            <a:ext cx="931459" cy="67736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경력증명서</a:t>
            </a:r>
            <a:endParaRPr lang="en-US" sz="1600" dirty="0"/>
          </a:p>
        </p:txBody>
      </p:sp>
      <p:sp>
        <p:nvSpPr>
          <p:cNvPr id="93" name="Text 34"/>
          <p:cNvSpPr/>
          <p:nvPr/>
        </p:nvSpPr>
        <p:spPr>
          <a:xfrm>
            <a:off x="5871952" y="11265435"/>
            <a:ext cx="1947595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건강보험자격득실확인서</a:t>
            </a:r>
            <a:endParaRPr lang="en-US" sz="1600" dirty="0"/>
          </a:p>
        </p:txBody>
      </p:sp>
      <p:sp>
        <p:nvSpPr>
          <p:cNvPr id="94" name="Text 35"/>
          <p:cNvSpPr/>
          <p:nvPr/>
        </p:nvSpPr>
        <p:spPr>
          <a:xfrm>
            <a:off x="5871952" y="11875064"/>
            <a:ext cx="1947595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근로소득원천징수영수증</a:t>
            </a:r>
            <a:endParaRPr lang="en-US" sz="1600" dirty="0"/>
          </a:p>
        </p:txBody>
      </p:sp>
      <p:sp>
        <p:nvSpPr>
          <p:cNvPr id="95" name="Text 36"/>
          <p:cNvSpPr/>
          <p:nvPr/>
        </p:nvSpPr>
        <p:spPr>
          <a:xfrm>
            <a:off x="5871952" y="12484693"/>
            <a:ext cx="588512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자격증</a:t>
            </a:r>
            <a:endParaRPr lang="en-US" sz="1600" dirty="0"/>
          </a:p>
        </p:txBody>
      </p:sp>
      <p:sp>
        <p:nvSpPr>
          <p:cNvPr id="96" name="Text 37"/>
          <p:cNvSpPr/>
          <p:nvPr/>
        </p:nvSpPr>
        <p:spPr>
          <a:xfrm>
            <a:off x="5871952" y="13094322"/>
            <a:ext cx="753635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통장사본</a:t>
            </a:r>
            <a:endParaRPr lang="en-US" sz="1600" dirty="0"/>
          </a:p>
        </p:txBody>
      </p:sp>
      <p:sp>
        <p:nvSpPr>
          <p:cNvPr id="97" name="Text 38"/>
          <p:cNvSpPr/>
          <p:nvPr/>
        </p:nvSpPr>
        <p:spPr>
          <a:xfrm>
            <a:off x="5871952" y="13716652"/>
            <a:ext cx="1261703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kern="0" spc="-48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채용건강진단서</a:t>
            </a:r>
            <a:endParaRPr lang="en-US" sz="1600" dirty="0"/>
          </a:p>
        </p:txBody>
      </p:sp>
      <p:sp>
        <p:nvSpPr>
          <p:cNvPr id="98" name="Text 39"/>
          <p:cNvSpPr/>
          <p:nvPr/>
        </p:nvSpPr>
        <p:spPr>
          <a:xfrm>
            <a:off x="8424995" y="9436548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99" name="Text 40"/>
          <p:cNvSpPr/>
          <p:nvPr/>
        </p:nvSpPr>
        <p:spPr>
          <a:xfrm>
            <a:off x="8424995" y="8826919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100" name="Text 41"/>
          <p:cNvSpPr/>
          <p:nvPr/>
        </p:nvSpPr>
        <p:spPr>
          <a:xfrm>
            <a:off x="8424995" y="8217290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101" name="Text 42"/>
          <p:cNvSpPr/>
          <p:nvPr/>
        </p:nvSpPr>
        <p:spPr>
          <a:xfrm>
            <a:off x="8424995" y="7607661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102" name="Text 43"/>
          <p:cNvSpPr/>
          <p:nvPr/>
        </p:nvSpPr>
        <p:spPr>
          <a:xfrm>
            <a:off x="8424995" y="6985332"/>
            <a:ext cx="910289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원본/사본</a:t>
            </a:r>
            <a:endParaRPr lang="en-US" sz="1700" dirty="0"/>
          </a:p>
        </p:txBody>
      </p:sp>
      <p:sp>
        <p:nvSpPr>
          <p:cNvPr id="103" name="Text 44"/>
          <p:cNvSpPr/>
          <p:nvPr/>
        </p:nvSpPr>
        <p:spPr>
          <a:xfrm>
            <a:off x="8424995" y="10046177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104" name="Text 45"/>
          <p:cNvSpPr/>
          <p:nvPr/>
        </p:nvSpPr>
        <p:spPr>
          <a:xfrm>
            <a:off x="8424995" y="10655806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105" name="Text 46"/>
          <p:cNvSpPr/>
          <p:nvPr/>
        </p:nvSpPr>
        <p:spPr>
          <a:xfrm>
            <a:off x="8424995" y="11265435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106" name="Text 47"/>
          <p:cNvSpPr/>
          <p:nvPr/>
        </p:nvSpPr>
        <p:spPr>
          <a:xfrm>
            <a:off x="8424995" y="11875064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원본</a:t>
            </a:r>
            <a:endParaRPr lang="en-US" sz="1600" dirty="0"/>
          </a:p>
        </p:txBody>
      </p:sp>
      <p:sp>
        <p:nvSpPr>
          <p:cNvPr id="107" name="Text 48"/>
          <p:cNvSpPr/>
          <p:nvPr/>
        </p:nvSpPr>
        <p:spPr>
          <a:xfrm>
            <a:off x="8424995" y="12484693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사본</a:t>
            </a:r>
            <a:endParaRPr lang="en-US" sz="1600" dirty="0"/>
          </a:p>
        </p:txBody>
      </p:sp>
      <p:sp>
        <p:nvSpPr>
          <p:cNvPr id="108" name="Text 49"/>
          <p:cNvSpPr/>
          <p:nvPr/>
        </p:nvSpPr>
        <p:spPr>
          <a:xfrm>
            <a:off x="8424995" y="13094322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사본</a:t>
            </a:r>
            <a:endParaRPr lang="en-US" sz="1600" dirty="0"/>
          </a:p>
        </p:txBody>
      </p:sp>
      <p:sp>
        <p:nvSpPr>
          <p:cNvPr id="109" name="Text 50"/>
          <p:cNvSpPr/>
          <p:nvPr/>
        </p:nvSpPr>
        <p:spPr>
          <a:xfrm>
            <a:off x="8424995" y="13716652"/>
            <a:ext cx="423390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사본</a:t>
            </a:r>
            <a:endParaRPr lang="en-US" sz="1600" dirty="0"/>
          </a:p>
        </p:txBody>
      </p:sp>
      <p:sp>
        <p:nvSpPr>
          <p:cNvPr id="110" name="Text 51"/>
          <p:cNvSpPr/>
          <p:nvPr/>
        </p:nvSpPr>
        <p:spPr>
          <a:xfrm>
            <a:off x="10342953" y="7607661"/>
            <a:ext cx="1083879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www.gov.lr</a:t>
            </a:r>
            <a:endParaRPr lang="en-US" sz="1600" dirty="0"/>
          </a:p>
        </p:txBody>
      </p:sp>
      <p:sp>
        <p:nvSpPr>
          <p:cNvPr id="111" name="Text 52"/>
          <p:cNvSpPr/>
          <p:nvPr/>
        </p:nvSpPr>
        <p:spPr>
          <a:xfrm>
            <a:off x="10342953" y="6985332"/>
            <a:ext cx="453028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비고</a:t>
            </a:r>
            <a:endParaRPr lang="en-US" sz="1700" dirty="0"/>
          </a:p>
        </p:txBody>
      </p:sp>
      <p:sp>
        <p:nvSpPr>
          <p:cNvPr id="112" name="Text 53"/>
          <p:cNvSpPr/>
          <p:nvPr/>
        </p:nvSpPr>
        <p:spPr>
          <a:xfrm>
            <a:off x="11511510" y="7567264"/>
            <a:ext cx="1515737" cy="3598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3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*주민번호 뒷자리 포함</a:t>
            </a:r>
          </a:p>
        </p:txBody>
      </p:sp>
      <p:sp>
        <p:nvSpPr>
          <p:cNvPr id="113" name="Text 54"/>
          <p:cNvSpPr/>
          <p:nvPr/>
        </p:nvSpPr>
        <p:spPr>
          <a:xfrm>
            <a:off x="10342953" y="8217290"/>
            <a:ext cx="156654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-</a:t>
            </a:r>
            <a:endParaRPr lang="en-US" sz="1600" dirty="0"/>
          </a:p>
        </p:txBody>
      </p:sp>
      <p:sp>
        <p:nvSpPr>
          <p:cNvPr id="114" name="Text 55"/>
          <p:cNvSpPr/>
          <p:nvPr/>
        </p:nvSpPr>
        <p:spPr>
          <a:xfrm>
            <a:off x="10342953" y="8826919"/>
            <a:ext cx="156654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-</a:t>
            </a:r>
            <a:endParaRPr lang="en-US" sz="1600" dirty="0"/>
          </a:p>
        </p:txBody>
      </p:sp>
      <p:sp>
        <p:nvSpPr>
          <p:cNvPr id="115" name="Text 56"/>
          <p:cNvSpPr/>
          <p:nvPr/>
        </p:nvSpPr>
        <p:spPr>
          <a:xfrm>
            <a:off x="10342953" y="9436548"/>
            <a:ext cx="156654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-</a:t>
            </a:r>
            <a:endParaRPr lang="en-US" sz="1600" dirty="0"/>
          </a:p>
        </p:txBody>
      </p:sp>
      <p:sp>
        <p:nvSpPr>
          <p:cNvPr id="116" name="Text 57"/>
          <p:cNvSpPr/>
          <p:nvPr/>
        </p:nvSpPr>
        <p:spPr>
          <a:xfrm>
            <a:off x="10342953" y="10046177"/>
            <a:ext cx="156654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-</a:t>
            </a:r>
            <a:endParaRPr lang="en-US" sz="1600" dirty="0"/>
          </a:p>
        </p:txBody>
      </p:sp>
      <p:sp>
        <p:nvSpPr>
          <p:cNvPr id="117" name="Text 58"/>
          <p:cNvSpPr/>
          <p:nvPr/>
        </p:nvSpPr>
        <p:spPr>
          <a:xfrm>
            <a:off x="10342953" y="10655806"/>
            <a:ext cx="1007669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모든 근무지</a:t>
            </a:r>
            <a:endParaRPr lang="en-US" sz="1600" dirty="0"/>
          </a:p>
        </p:txBody>
      </p:sp>
      <p:sp>
        <p:nvSpPr>
          <p:cNvPr id="118" name="Text 59"/>
          <p:cNvSpPr/>
          <p:nvPr/>
        </p:nvSpPr>
        <p:spPr>
          <a:xfrm>
            <a:off x="11384493" y="10602530"/>
            <a:ext cx="1223598" cy="3598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3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*경력이 있을 경우</a:t>
            </a:r>
          </a:p>
        </p:txBody>
      </p:sp>
      <p:sp>
        <p:nvSpPr>
          <p:cNvPr id="119" name="Text 60"/>
          <p:cNvSpPr/>
          <p:nvPr/>
        </p:nvSpPr>
        <p:spPr>
          <a:xfrm>
            <a:off x="10342953" y="11265435"/>
            <a:ext cx="1414123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www.nhis.or.kr</a:t>
            </a:r>
            <a:endParaRPr lang="en-US" sz="1600" dirty="0"/>
          </a:p>
        </p:txBody>
      </p:sp>
      <p:sp>
        <p:nvSpPr>
          <p:cNvPr id="120" name="Text 61"/>
          <p:cNvSpPr/>
          <p:nvPr/>
        </p:nvSpPr>
        <p:spPr>
          <a:xfrm>
            <a:off x="10342953" y="11875064"/>
            <a:ext cx="1007669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직전 근무지</a:t>
            </a:r>
            <a:endParaRPr lang="en-US" sz="1600" dirty="0"/>
          </a:p>
        </p:txBody>
      </p:sp>
      <p:sp>
        <p:nvSpPr>
          <p:cNvPr id="121" name="Text 62"/>
          <p:cNvSpPr/>
          <p:nvPr/>
        </p:nvSpPr>
        <p:spPr>
          <a:xfrm>
            <a:off x="10342953" y="12484693"/>
            <a:ext cx="1007669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해당 발급처</a:t>
            </a:r>
            <a:endParaRPr lang="en-US" sz="1600" dirty="0"/>
          </a:p>
        </p:txBody>
      </p:sp>
      <p:sp>
        <p:nvSpPr>
          <p:cNvPr id="122" name="Text 63"/>
          <p:cNvSpPr/>
          <p:nvPr/>
        </p:nvSpPr>
        <p:spPr>
          <a:xfrm>
            <a:off x="10342953" y="13094322"/>
            <a:ext cx="779038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우리은행</a:t>
            </a:r>
            <a:endParaRPr lang="en-US" sz="1600" dirty="0"/>
          </a:p>
        </p:txBody>
      </p:sp>
      <p:sp>
        <p:nvSpPr>
          <p:cNvPr id="123" name="Text 64"/>
          <p:cNvSpPr/>
          <p:nvPr/>
        </p:nvSpPr>
        <p:spPr>
          <a:xfrm>
            <a:off x="11193968" y="13041046"/>
            <a:ext cx="2773206" cy="3598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3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*없는 경우 사전에 발급해주시기 바랍니다.</a:t>
            </a:r>
          </a:p>
        </p:txBody>
      </p:sp>
      <p:sp>
        <p:nvSpPr>
          <p:cNvPr id="124" name="Text 65"/>
          <p:cNvSpPr/>
          <p:nvPr/>
        </p:nvSpPr>
        <p:spPr>
          <a:xfrm>
            <a:off x="11384493" y="11821788"/>
            <a:ext cx="1172791" cy="3598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3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*2022년도 자료</a:t>
            </a:r>
          </a:p>
        </p:txBody>
      </p:sp>
      <p:sp>
        <p:nvSpPr>
          <p:cNvPr id="125" name="Text 66"/>
          <p:cNvSpPr/>
          <p:nvPr/>
        </p:nvSpPr>
        <p:spPr>
          <a:xfrm>
            <a:off x="10342953" y="13716652"/>
            <a:ext cx="3484502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근처 병원에서 채용검진을 받으시면 됩니다. </a:t>
            </a:r>
            <a:endParaRPr lang="en-US" sz="1600" dirty="0"/>
          </a:p>
        </p:txBody>
      </p:sp>
      <p:sp>
        <p:nvSpPr>
          <p:cNvPr id="126" name="Text 67"/>
          <p:cNvSpPr/>
          <p:nvPr/>
        </p:nvSpPr>
        <p:spPr>
          <a:xfrm>
            <a:off x="10355655" y="13946689"/>
            <a:ext cx="1731666" cy="3598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300" b="1" dirty="0">
                <a:solidFill>
                  <a:srgbClr val="00BE63"/>
                </a:solidFill>
                <a:latin typeface="Pretendard SemiBold" panose="02000503000000020004" pitchFamily="2" charset="-127"/>
                <a:ea typeface="Pretendard SemiBold" panose="02000503000000020004" pitchFamily="2" charset="-127"/>
                <a:cs typeface="Pretendard SemiBold" panose="02000503000000020004" pitchFamily="2" charset="-127"/>
              </a:rPr>
              <a:t>*영수증 제출 시 비용 지원</a:t>
            </a:r>
          </a:p>
        </p:txBody>
      </p:sp>
      <p:sp>
        <p:nvSpPr>
          <p:cNvPr id="127" name="Text 68"/>
          <p:cNvSpPr/>
          <p:nvPr/>
        </p:nvSpPr>
        <p:spPr>
          <a:xfrm>
            <a:off x="5465498" y="7607661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28" name="Text 69"/>
          <p:cNvSpPr/>
          <p:nvPr/>
        </p:nvSpPr>
        <p:spPr>
          <a:xfrm>
            <a:off x="5465498" y="8217290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29" name="Text 70"/>
          <p:cNvSpPr/>
          <p:nvPr/>
        </p:nvSpPr>
        <p:spPr>
          <a:xfrm>
            <a:off x="5465498" y="9436548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30" name="Text 71"/>
          <p:cNvSpPr/>
          <p:nvPr/>
        </p:nvSpPr>
        <p:spPr>
          <a:xfrm>
            <a:off x="5465498" y="10655806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31" name="Text 72"/>
          <p:cNvSpPr/>
          <p:nvPr/>
        </p:nvSpPr>
        <p:spPr>
          <a:xfrm>
            <a:off x="5465498" y="11265435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32" name="Text 73"/>
          <p:cNvSpPr/>
          <p:nvPr/>
        </p:nvSpPr>
        <p:spPr>
          <a:xfrm>
            <a:off x="5465498" y="11875064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33" name="Text 74"/>
          <p:cNvSpPr/>
          <p:nvPr/>
        </p:nvSpPr>
        <p:spPr>
          <a:xfrm>
            <a:off x="5465498" y="12484693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34" name="Text 75"/>
          <p:cNvSpPr/>
          <p:nvPr/>
        </p:nvSpPr>
        <p:spPr>
          <a:xfrm>
            <a:off x="5465498" y="13094322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35" name="Text 76"/>
          <p:cNvSpPr/>
          <p:nvPr/>
        </p:nvSpPr>
        <p:spPr>
          <a:xfrm>
            <a:off x="5465498" y="13703951"/>
            <a:ext cx="296373" cy="38525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□</a:t>
            </a:r>
            <a:endParaRPr lang="en-US" sz="1900" dirty="0"/>
          </a:p>
        </p:txBody>
      </p:sp>
      <p:sp>
        <p:nvSpPr>
          <p:cNvPr id="136" name="Text 77"/>
          <p:cNvSpPr/>
          <p:nvPr/>
        </p:nvSpPr>
        <p:spPr>
          <a:xfrm>
            <a:off x="9599903" y="7607661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37" name="Text 78"/>
          <p:cNvSpPr/>
          <p:nvPr/>
        </p:nvSpPr>
        <p:spPr>
          <a:xfrm>
            <a:off x="9517342" y="6985332"/>
            <a:ext cx="453028" cy="37678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700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부수</a:t>
            </a:r>
            <a:endParaRPr lang="en-US" sz="1700" dirty="0"/>
          </a:p>
        </p:txBody>
      </p:sp>
      <p:sp>
        <p:nvSpPr>
          <p:cNvPr id="138" name="Text 79"/>
          <p:cNvSpPr/>
          <p:nvPr/>
        </p:nvSpPr>
        <p:spPr>
          <a:xfrm>
            <a:off x="9599903" y="8217290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39" name="Text 80"/>
          <p:cNvSpPr/>
          <p:nvPr/>
        </p:nvSpPr>
        <p:spPr>
          <a:xfrm>
            <a:off x="9599903" y="8826919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40" name="Text 81"/>
          <p:cNvSpPr/>
          <p:nvPr/>
        </p:nvSpPr>
        <p:spPr>
          <a:xfrm>
            <a:off x="9599903" y="9436548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41" name="Text 82"/>
          <p:cNvSpPr/>
          <p:nvPr/>
        </p:nvSpPr>
        <p:spPr>
          <a:xfrm>
            <a:off x="9599903" y="10046177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42" name="Text 83"/>
          <p:cNvSpPr/>
          <p:nvPr/>
        </p:nvSpPr>
        <p:spPr>
          <a:xfrm>
            <a:off x="9517342" y="10655806"/>
            <a:ext cx="334478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각1</a:t>
            </a:r>
            <a:endParaRPr lang="en-US" sz="1600" dirty="0"/>
          </a:p>
        </p:txBody>
      </p:sp>
      <p:sp>
        <p:nvSpPr>
          <p:cNvPr id="143" name="Text 84"/>
          <p:cNvSpPr/>
          <p:nvPr/>
        </p:nvSpPr>
        <p:spPr>
          <a:xfrm>
            <a:off x="9599903" y="11265435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44" name="Text 85"/>
          <p:cNvSpPr/>
          <p:nvPr/>
        </p:nvSpPr>
        <p:spPr>
          <a:xfrm>
            <a:off x="9599903" y="11875064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45" name="Text 86"/>
          <p:cNvSpPr/>
          <p:nvPr/>
        </p:nvSpPr>
        <p:spPr>
          <a:xfrm>
            <a:off x="9517342" y="12484693"/>
            <a:ext cx="334478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각1</a:t>
            </a:r>
            <a:endParaRPr lang="en-US" sz="1600" dirty="0"/>
          </a:p>
        </p:txBody>
      </p:sp>
      <p:sp>
        <p:nvSpPr>
          <p:cNvPr id="146" name="Text 87"/>
          <p:cNvSpPr/>
          <p:nvPr/>
        </p:nvSpPr>
        <p:spPr>
          <a:xfrm>
            <a:off x="9599903" y="13094322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sp>
        <p:nvSpPr>
          <p:cNvPr id="147" name="Text 88"/>
          <p:cNvSpPr/>
          <p:nvPr/>
        </p:nvSpPr>
        <p:spPr>
          <a:xfrm>
            <a:off x="9599903" y="13716652"/>
            <a:ext cx="169356" cy="37255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600" dirty="0">
                <a:solidFill>
                  <a:srgbClr val="4D4D59">
                    <a:alpha val="100000"/>
                  </a:srgbClr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1</a:t>
            </a:r>
            <a:endParaRPr lang="en-US" sz="1600" dirty="0"/>
          </a:p>
        </p:txBody>
      </p:sp>
      <p:pic>
        <p:nvPicPr>
          <p:cNvPr id="148" name="Image 57" descr=" "/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5363884" y="15774149"/>
            <a:ext cx="9069019" cy="12701"/>
          </a:xfrm>
          <a:prstGeom prst="rect">
            <a:avLst/>
          </a:prstGeom>
        </p:spPr>
      </p:pic>
      <p:pic>
        <p:nvPicPr>
          <p:cNvPr id="149" name="Image 58" descr=" "/>
          <p:cNvPicPr>
            <a:picLocks noChangeAspect="1"/>
          </p:cNvPicPr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7065913" y="17958653"/>
            <a:ext cx="7366990" cy="12701"/>
          </a:xfrm>
          <a:prstGeom prst="rect">
            <a:avLst/>
          </a:prstGeom>
        </p:spPr>
      </p:pic>
      <p:pic>
        <p:nvPicPr>
          <p:cNvPr id="150" name="Image 59" descr=" "/>
          <p:cNvPicPr>
            <a:picLocks noChangeAspect="1"/>
          </p:cNvPicPr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7065913" y="19076306"/>
            <a:ext cx="7366990" cy="12701"/>
          </a:xfrm>
          <a:prstGeom prst="rect">
            <a:avLst/>
          </a:prstGeom>
        </p:spPr>
      </p:pic>
      <p:pic>
        <p:nvPicPr>
          <p:cNvPr id="151" name="Image 60" descr=" "/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5363884" y="17082311"/>
            <a:ext cx="9069019" cy="12701"/>
          </a:xfrm>
          <a:prstGeom prst="rect">
            <a:avLst/>
          </a:prstGeom>
        </p:spPr>
      </p:pic>
      <p:pic>
        <p:nvPicPr>
          <p:cNvPr id="152" name="Image 61" descr=" "/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5363884" y="19685935"/>
            <a:ext cx="9069019" cy="12701"/>
          </a:xfrm>
          <a:prstGeom prst="rect">
            <a:avLst/>
          </a:prstGeom>
        </p:spPr>
      </p:pic>
      <p:pic>
        <p:nvPicPr>
          <p:cNvPr id="19" name="Image 15" descr=" "/>
          <p:cNvPicPr>
            <a:picLocks noChangeAspect="1"/>
          </p:cNvPicPr>
          <p:nvPr/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891236" y="2659829"/>
            <a:ext cx="25403" cy="79379"/>
          </a:xfrm>
          <a:prstGeom prst="rect">
            <a:avLst/>
          </a:prstGeom>
        </p:spPr>
      </p:pic>
      <p:pic>
        <p:nvPicPr>
          <p:cNvPr id="20" name="Image 16" descr=" "/>
          <p:cNvPicPr>
            <a:picLocks noChangeAspect="1"/>
          </p:cNvPicPr>
          <p:nvPr/>
        </p:nvPicPr>
        <p:blipFill>
          <a:blip r:embed="rId53">
            <a:extLs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891230" y="2713807"/>
            <a:ext cx="57155" cy="47627"/>
          </a:xfrm>
          <a:prstGeom prst="rect">
            <a:avLst/>
          </a:prstGeom>
        </p:spPr>
      </p:pic>
      <p:sp>
        <p:nvSpPr>
          <p:cNvPr id="18" name="Text 4">
            <a:extLst>
              <a:ext uri="{FF2B5EF4-FFF2-40B4-BE49-F238E27FC236}">
                <a16:creationId xmlns:a16="http://schemas.microsoft.com/office/drawing/2014/main" id="{B38610C2-0B57-423E-AEF7-305B72613B82}"/>
              </a:ext>
            </a:extLst>
          </p:cNvPr>
          <p:cNvSpPr/>
          <p:nvPr/>
        </p:nvSpPr>
        <p:spPr>
          <a:xfrm>
            <a:off x="700904" y="648286"/>
            <a:ext cx="12930338" cy="152791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4602"/>
              </a:lnSpc>
            </a:pPr>
            <a:r>
              <a:rPr lang="ko-KR" altLang="en-US" sz="3802" kern="0" spc="-11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에이치닷의 가족이 되신 것을</a:t>
            </a:r>
            <a:endParaRPr lang="en-US" altLang="ko-KR" sz="3802" kern="0" spc="-114" dirty="0">
              <a:solidFill>
                <a:srgbClr val="4D4D59">
                  <a:alpha val="100000"/>
                </a:srgbClr>
              </a:solidFill>
              <a:latin typeface="Pretendard Bold" pitchFamily="34" charset="0"/>
              <a:ea typeface="Pretendard Bold" pitchFamily="34" charset="-122"/>
              <a:cs typeface="Pretendard Bold" pitchFamily="34" charset="-120"/>
            </a:endParaRPr>
          </a:p>
          <a:p>
            <a:pPr>
              <a:lnSpc>
                <a:spcPts val="4602"/>
              </a:lnSpc>
            </a:pPr>
            <a:r>
              <a:rPr lang="ko-KR" altLang="en-US" sz="3802" kern="0" spc="-11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진심으로 축하하고 환영합니다</a:t>
            </a:r>
            <a:r>
              <a:rPr lang="en-US" altLang="ko-KR" sz="3802" kern="0" spc="-114" dirty="0">
                <a:solidFill>
                  <a:srgbClr val="4D4D59">
                    <a:alpha val="100000"/>
                  </a:srgbClr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.</a:t>
            </a:r>
            <a:endParaRPr lang="en-US" sz="3802" dirty="0"/>
          </a:p>
        </p:txBody>
      </p:sp>
      <p:pic>
        <p:nvPicPr>
          <p:cNvPr id="58" name="그림 57">
            <a:extLst>
              <a:ext uri="{FF2B5EF4-FFF2-40B4-BE49-F238E27FC236}">
                <a16:creationId xmlns:a16="http://schemas.microsoft.com/office/drawing/2014/main" id="{F7642DA0-C0B7-A3D9-62B6-64B2324C6D0B}"/>
              </a:ext>
            </a:extLst>
          </p:cNvPr>
          <p:cNvPicPr>
            <a:picLocks noChangeAspect="1"/>
          </p:cNvPicPr>
          <p:nvPr/>
        </p:nvPicPr>
        <p:blipFill rotWithShape="1">
          <a:blip r:embed="rId55"/>
          <a:srcRect r="70880"/>
          <a:stretch/>
        </p:blipFill>
        <p:spPr>
          <a:xfrm>
            <a:off x="13305009" y="691337"/>
            <a:ext cx="1079938" cy="761462"/>
          </a:xfrm>
          <a:prstGeom prst="rect">
            <a:avLst/>
          </a:prstGeom>
        </p:spPr>
      </p:pic>
      <p:cxnSp>
        <p:nvCxnSpPr>
          <p:cNvPr id="153" name="직선 연결선[R] 152">
            <a:extLst>
              <a:ext uri="{FF2B5EF4-FFF2-40B4-BE49-F238E27FC236}">
                <a16:creationId xmlns:a16="http://schemas.microsoft.com/office/drawing/2014/main" id="{626AF8CB-3C37-3CC3-26FD-6871B05C4922}"/>
              </a:ext>
            </a:extLst>
          </p:cNvPr>
          <p:cNvCxnSpPr>
            <a:cxnSpLocks/>
          </p:cNvCxnSpPr>
          <p:nvPr/>
        </p:nvCxnSpPr>
        <p:spPr>
          <a:xfrm>
            <a:off x="681685" y="3818549"/>
            <a:ext cx="13824401" cy="0"/>
          </a:xfrm>
          <a:prstGeom prst="line">
            <a:avLst/>
          </a:prstGeom>
          <a:ln w="9525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연결선[R] 153">
            <a:extLst>
              <a:ext uri="{FF2B5EF4-FFF2-40B4-BE49-F238E27FC236}">
                <a16:creationId xmlns:a16="http://schemas.microsoft.com/office/drawing/2014/main" id="{CD812564-F4CC-A853-6C30-E3FA993B0ED1}"/>
              </a:ext>
            </a:extLst>
          </p:cNvPr>
          <p:cNvCxnSpPr>
            <a:cxnSpLocks/>
          </p:cNvCxnSpPr>
          <p:nvPr/>
        </p:nvCxnSpPr>
        <p:spPr>
          <a:xfrm>
            <a:off x="681685" y="5958634"/>
            <a:ext cx="13824401" cy="0"/>
          </a:xfrm>
          <a:prstGeom prst="line">
            <a:avLst/>
          </a:prstGeom>
          <a:ln w="9525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[R] 154">
            <a:extLst>
              <a:ext uri="{FF2B5EF4-FFF2-40B4-BE49-F238E27FC236}">
                <a16:creationId xmlns:a16="http://schemas.microsoft.com/office/drawing/2014/main" id="{7A030774-040F-21AA-518D-9BAE0EC42C37}"/>
              </a:ext>
            </a:extLst>
          </p:cNvPr>
          <p:cNvCxnSpPr>
            <a:cxnSpLocks/>
          </p:cNvCxnSpPr>
          <p:nvPr/>
        </p:nvCxnSpPr>
        <p:spPr>
          <a:xfrm>
            <a:off x="681685" y="14791349"/>
            <a:ext cx="13824401" cy="0"/>
          </a:xfrm>
          <a:prstGeom prst="line">
            <a:avLst/>
          </a:prstGeom>
          <a:ln w="9525" cap="flat">
            <a:solidFill>
              <a:schemeClr val="tx1">
                <a:lumMod val="85000"/>
                <a:lumOff val="15000"/>
              </a:schemeClr>
            </a:solidFill>
            <a:prstDash val="solid"/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401</Words>
  <Application>Microsoft Macintosh PowerPoint</Application>
  <PresentationFormat>사용자 지정</PresentationFormat>
  <Paragraphs>93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Pretendard Bold</vt:lpstr>
      <vt:lpstr>Pretendard Regular</vt:lpstr>
      <vt:lpstr>Pretendard SemiBold</vt:lpstr>
      <vt:lpstr>Arial</vt:lpstr>
      <vt:lpstr>Office Theme</vt:lpstr>
      <vt:lpstr>PowerPoint 프레젠테이션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Salt 채은빈</cp:lastModifiedBy>
  <cp:revision>25</cp:revision>
  <dcterms:created xsi:type="dcterms:W3CDTF">2023-09-11T06:45:52Z</dcterms:created>
  <dcterms:modified xsi:type="dcterms:W3CDTF">2024-07-12T05:51:40Z</dcterms:modified>
</cp:coreProperties>
</file>