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8" r:id="rId4"/>
    <p:sldId id="260" r:id="rId5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94F5E85-322B-5045-99EB-2F44BB383B72}">
          <p14:sldIdLst>
            <p14:sldId id="256"/>
            <p14:sldId id="257"/>
            <p14:sldId id="26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D26E"/>
    <a:srgbClr val="E6FBF1"/>
    <a:srgbClr val="B7FFD2"/>
    <a:srgbClr val="EDEDED"/>
    <a:srgbClr val="FFF2CC"/>
    <a:srgbClr val="AFF7C9"/>
    <a:srgbClr val="F6FFFB"/>
    <a:srgbClr val="00D16E"/>
    <a:srgbClr val="00BE63"/>
    <a:srgbClr val="EE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11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 심재헌" userId="3dd834a2-546f-4b83-8b03-5358ab929b14" providerId="ADAL" clId="{373E4D8B-61BC-4C8E-AA67-4F75B2803DF6}"/>
    <pc:docChg chg="modSld">
      <pc:chgData name="MAT 심재헌" userId="3dd834a2-546f-4b83-8b03-5358ab929b14" providerId="ADAL" clId="{373E4D8B-61BC-4C8E-AA67-4F75B2803DF6}" dt="2024-08-20T02:03:00.961" v="1" actId="20577"/>
      <pc:docMkLst>
        <pc:docMk/>
      </pc:docMkLst>
      <pc:sldChg chg="modSp mod">
        <pc:chgData name="MAT 심재헌" userId="3dd834a2-546f-4b83-8b03-5358ab929b14" providerId="ADAL" clId="{373E4D8B-61BC-4C8E-AA67-4F75B2803DF6}" dt="2024-08-20T02:03:00.961" v="1" actId="20577"/>
        <pc:sldMkLst>
          <pc:docMk/>
          <pc:sldMk cId="0" sldId="260"/>
        </pc:sldMkLst>
        <pc:spChg chg="mod">
          <ac:chgData name="MAT 심재헌" userId="3dd834a2-546f-4b83-8b03-5358ab929b14" providerId="ADAL" clId="{373E4D8B-61BC-4C8E-AA67-4F75B2803DF6}" dt="2024-08-20T02:03:00.961" v="1" actId="20577"/>
          <ac:spMkLst>
            <pc:docMk/>
            <pc:sldMk cId="0" sldId="260"/>
            <ac:spMk id="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32EC12CA-E19C-C32C-294E-4613FC735898}"/>
              </a:ext>
            </a:extLst>
          </p:cNvPr>
          <p:cNvGrpSpPr/>
          <p:nvPr/>
        </p:nvGrpSpPr>
        <p:grpSpPr>
          <a:xfrm>
            <a:off x="11584653" y="757509"/>
            <a:ext cx="12202519" cy="12200982"/>
            <a:chOff x="11976327" y="1130300"/>
            <a:chExt cx="11446672" cy="11445230"/>
          </a:xfrm>
        </p:grpSpPr>
        <p:pic>
          <p:nvPicPr>
            <p:cNvPr id="3" name="Image 0" descr=" "/>
            <p:cNvPicPr>
              <a:picLocks noChangeAspect="1"/>
            </p:cNvPicPr>
            <p:nvPr/>
          </p:nvPicPr>
          <p:blipFill>
            <a:blip r:embed="rId3">
              <a:lum bright="-6000" contrast="-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976327" y="1130300"/>
              <a:ext cx="11446672" cy="11445230"/>
            </a:xfrm>
            <a:prstGeom prst="rect">
              <a:avLst/>
            </a:prstGeom>
          </p:spPr>
        </p:pic>
        <p:sp>
          <p:nvSpPr>
            <p:cNvPr id="4" name="Shape 1"/>
            <p:cNvSpPr/>
            <p:nvPr/>
          </p:nvSpPr>
          <p:spPr>
            <a:xfrm>
              <a:off x="14628418" y="3721100"/>
              <a:ext cx="274354" cy="27432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" name="Shape 2"/>
            <p:cNvSpPr/>
            <p:nvPr/>
          </p:nvSpPr>
          <p:spPr>
            <a:xfrm>
              <a:off x="13539892" y="2908300"/>
              <a:ext cx="2895962" cy="289560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Shape 3"/>
            <p:cNvSpPr/>
            <p:nvPr/>
          </p:nvSpPr>
          <p:spPr>
            <a:xfrm>
              <a:off x="16381237" y="5321300"/>
              <a:ext cx="1066933" cy="106680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Shape 4"/>
            <p:cNvSpPr/>
            <p:nvPr/>
          </p:nvSpPr>
          <p:spPr>
            <a:xfrm>
              <a:off x="15192370" y="5809010"/>
              <a:ext cx="1066933" cy="106680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Shape 5"/>
            <p:cNvSpPr/>
            <p:nvPr/>
          </p:nvSpPr>
          <p:spPr>
            <a:xfrm>
              <a:off x="17341478" y="2867670"/>
              <a:ext cx="975482" cy="97536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Shape 6"/>
            <p:cNvSpPr/>
            <p:nvPr/>
          </p:nvSpPr>
          <p:spPr>
            <a:xfrm>
              <a:off x="16711109" y="1572300"/>
              <a:ext cx="975482" cy="97536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Shape 7"/>
            <p:cNvSpPr/>
            <p:nvPr/>
          </p:nvSpPr>
          <p:spPr>
            <a:xfrm>
              <a:off x="14887532" y="6921500"/>
              <a:ext cx="1066933" cy="106680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Shape 8"/>
            <p:cNvSpPr/>
            <p:nvPr/>
          </p:nvSpPr>
          <p:spPr>
            <a:xfrm>
              <a:off x="13827555" y="10521990"/>
              <a:ext cx="1585158" cy="158496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Shape 9"/>
            <p:cNvSpPr/>
            <p:nvPr/>
          </p:nvSpPr>
          <p:spPr>
            <a:xfrm>
              <a:off x="19244176" y="8484870"/>
              <a:ext cx="3261768" cy="3261360"/>
            </a:xfrm>
            <a:prstGeom prst="ellipse">
              <a:avLst/>
            </a:prstGeom>
            <a:solidFill>
              <a:srgbClr val="00D16E">
                <a:alpha val="50000"/>
              </a:srgb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Shape 10"/>
            <p:cNvSpPr/>
            <p:nvPr/>
          </p:nvSpPr>
          <p:spPr>
            <a:xfrm>
              <a:off x="15832529" y="412750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Text 11"/>
            <p:cNvSpPr/>
            <p:nvPr/>
          </p:nvSpPr>
          <p:spPr>
            <a:xfrm>
              <a:off x="16045916" y="420370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판교</a:t>
              </a:r>
              <a:endParaRPr lang="en-US" sz="1920" dirty="0"/>
            </a:p>
          </p:txBody>
        </p:sp>
        <p:sp>
          <p:nvSpPr>
            <p:cNvPr id="15" name="Shape 12"/>
            <p:cNvSpPr/>
            <p:nvPr/>
          </p:nvSpPr>
          <p:spPr>
            <a:xfrm>
              <a:off x="13774872" y="324867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Text 13"/>
            <p:cNvSpPr/>
            <p:nvPr/>
          </p:nvSpPr>
          <p:spPr>
            <a:xfrm>
              <a:off x="13988259" y="332487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본사</a:t>
              </a:r>
              <a:endParaRPr lang="en-US" sz="1920" dirty="0"/>
            </a:p>
          </p:txBody>
        </p:sp>
        <p:sp>
          <p:nvSpPr>
            <p:cNvPr id="17" name="Shape 14"/>
            <p:cNvSpPr/>
            <p:nvPr/>
          </p:nvSpPr>
          <p:spPr>
            <a:xfrm>
              <a:off x="17112849" y="507747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 15"/>
            <p:cNvSpPr/>
            <p:nvPr/>
          </p:nvSpPr>
          <p:spPr>
            <a:xfrm>
              <a:off x="17326237" y="515367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서현</a:t>
              </a:r>
              <a:endParaRPr lang="en-US" sz="1920" dirty="0"/>
            </a:p>
          </p:txBody>
        </p:sp>
        <p:sp>
          <p:nvSpPr>
            <p:cNvPr id="19" name="Shape 16"/>
            <p:cNvSpPr/>
            <p:nvPr/>
          </p:nvSpPr>
          <p:spPr>
            <a:xfrm>
              <a:off x="17173818" y="198378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Text 17"/>
            <p:cNvSpPr/>
            <p:nvPr/>
          </p:nvSpPr>
          <p:spPr>
            <a:xfrm>
              <a:off x="17387205" y="205998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모란</a:t>
              </a:r>
              <a:endParaRPr lang="en-US" sz="1920" dirty="0"/>
            </a:p>
          </p:txBody>
        </p:sp>
        <p:sp>
          <p:nvSpPr>
            <p:cNvPr id="21" name="Shape 18"/>
            <p:cNvSpPr/>
            <p:nvPr/>
          </p:nvSpPr>
          <p:spPr>
            <a:xfrm>
              <a:off x="17966396" y="349250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Text 19"/>
            <p:cNvSpPr/>
            <p:nvPr/>
          </p:nvSpPr>
          <p:spPr>
            <a:xfrm>
              <a:off x="18179783" y="356870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야탑</a:t>
              </a:r>
              <a:endParaRPr lang="en-US" sz="1920" dirty="0"/>
            </a:p>
          </p:txBody>
        </p:sp>
        <p:sp>
          <p:nvSpPr>
            <p:cNvPr id="23" name="Shape 20"/>
            <p:cNvSpPr/>
            <p:nvPr/>
          </p:nvSpPr>
          <p:spPr>
            <a:xfrm>
              <a:off x="14628418" y="610870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Text 21"/>
            <p:cNvSpPr/>
            <p:nvPr/>
          </p:nvSpPr>
          <p:spPr>
            <a:xfrm>
              <a:off x="14841805" y="618490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수내</a:t>
              </a:r>
              <a:endParaRPr lang="en-US" sz="1920" dirty="0"/>
            </a:p>
          </p:txBody>
        </p:sp>
        <p:sp>
          <p:nvSpPr>
            <p:cNvPr id="25" name="Shape 22"/>
            <p:cNvSpPr/>
            <p:nvPr/>
          </p:nvSpPr>
          <p:spPr>
            <a:xfrm>
              <a:off x="14247370" y="715010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 23"/>
            <p:cNvSpPr/>
            <p:nvPr/>
          </p:nvSpPr>
          <p:spPr>
            <a:xfrm>
              <a:off x="14460757" y="722630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정자</a:t>
              </a:r>
              <a:endParaRPr lang="en-US" sz="1920" dirty="0"/>
            </a:p>
          </p:txBody>
        </p:sp>
        <p:sp>
          <p:nvSpPr>
            <p:cNvPr id="27" name="Shape 24"/>
            <p:cNvSpPr/>
            <p:nvPr/>
          </p:nvSpPr>
          <p:spPr>
            <a:xfrm>
              <a:off x="20405100" y="989330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Text 25"/>
            <p:cNvSpPr/>
            <p:nvPr/>
          </p:nvSpPr>
          <p:spPr>
            <a:xfrm>
              <a:off x="20618488" y="996950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광주</a:t>
              </a:r>
              <a:endParaRPr lang="en-US" sz="1920" dirty="0"/>
            </a:p>
          </p:txBody>
        </p:sp>
        <p:sp>
          <p:nvSpPr>
            <p:cNvPr id="29" name="Shape 26"/>
            <p:cNvSpPr/>
            <p:nvPr/>
          </p:nvSpPr>
          <p:spPr>
            <a:xfrm>
              <a:off x="13668180" y="11051580"/>
              <a:ext cx="858627" cy="444500"/>
            </a:xfrm>
            <a:prstGeom prst="roundRect">
              <a:avLst>
                <a:gd name="adj" fmla="val 14400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3182F6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Text 27"/>
            <p:cNvSpPr/>
            <p:nvPr/>
          </p:nvSpPr>
          <p:spPr>
            <a:xfrm>
              <a:off x="13881567" y="11127780"/>
              <a:ext cx="513144" cy="3733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920" dirty="0">
                  <a:solidFill>
                    <a:srgbClr val="3182F6">
                      <a:alpha val="100000"/>
                    </a:srgbClr>
                  </a:solidFill>
                  <a:latin typeface="Pretendard Bold" pitchFamily="34" charset="0"/>
                  <a:ea typeface="Pretendard Bold" pitchFamily="34" charset="-122"/>
                  <a:cs typeface="Pretendard Bold" pitchFamily="34" charset="-120"/>
                </a:rPr>
                <a:t>수지</a:t>
              </a:r>
              <a:endParaRPr lang="en-US" sz="1920" dirty="0"/>
            </a:p>
          </p:txBody>
        </p:sp>
      </p:grpSp>
      <p:sp>
        <p:nvSpPr>
          <p:cNvPr id="31" name="Text 28"/>
          <p:cNvSpPr/>
          <p:nvPr/>
        </p:nvSpPr>
        <p:spPr>
          <a:xfrm>
            <a:off x="1225702" y="2641253"/>
            <a:ext cx="8565950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ko-KR" altLang="en-US" sz="8000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근접 지역</a:t>
            </a:r>
            <a:endParaRPr lang="en-US" sz="8000" dirty="0"/>
          </a:p>
          <a:p>
            <a:pPr marL="0" indent="0" algn="l">
              <a:buNone/>
            </a:pPr>
            <a:r>
              <a:rPr lang="en-US" sz="8000" dirty="0" err="1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부동산 가이드</a:t>
            </a:r>
            <a:endParaRPr lang="en-US" sz="8000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034CB65-5EA9-FA01-06AD-35239F22251C}"/>
              </a:ext>
            </a:extLst>
          </p:cNvPr>
          <p:cNvGrpSpPr/>
          <p:nvPr/>
        </p:nvGrpSpPr>
        <p:grpSpPr>
          <a:xfrm>
            <a:off x="1317152" y="1428800"/>
            <a:ext cx="887792" cy="887680"/>
            <a:chOff x="1987798" y="3092450"/>
            <a:chExt cx="1079636" cy="1079500"/>
          </a:xfrm>
        </p:grpSpPr>
        <p:pic>
          <p:nvPicPr>
            <p:cNvPr id="35" name="Image 2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78322" y="3092450"/>
              <a:ext cx="603325" cy="603250"/>
            </a:xfrm>
            <a:prstGeom prst="rect">
              <a:avLst/>
            </a:prstGeom>
          </p:spPr>
        </p:pic>
        <p:pic>
          <p:nvPicPr>
            <p:cNvPr id="36" name="Image 3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7400" y="3219450"/>
              <a:ext cx="79385" cy="79375"/>
            </a:xfrm>
            <a:prstGeom prst="rect">
              <a:avLst/>
            </a:prstGeom>
          </p:spPr>
        </p:pic>
        <p:pic>
          <p:nvPicPr>
            <p:cNvPr id="37" name="Image 4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0292" y="3219450"/>
              <a:ext cx="79385" cy="79375"/>
            </a:xfrm>
            <a:prstGeom prst="rect">
              <a:avLst/>
            </a:prstGeom>
          </p:spPr>
        </p:pic>
        <p:pic>
          <p:nvPicPr>
            <p:cNvPr id="38" name="Image 5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83185" y="3219450"/>
              <a:ext cx="79385" cy="79375"/>
            </a:xfrm>
            <a:prstGeom prst="rect">
              <a:avLst/>
            </a:prstGeom>
          </p:spPr>
        </p:pic>
        <p:pic>
          <p:nvPicPr>
            <p:cNvPr id="39" name="Image 6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7400" y="3346450"/>
              <a:ext cx="79385" cy="79375"/>
            </a:xfrm>
            <a:prstGeom prst="rect">
              <a:avLst/>
            </a:prstGeom>
          </p:spPr>
        </p:pic>
        <p:pic>
          <p:nvPicPr>
            <p:cNvPr id="40" name="Image 7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0292" y="3346450"/>
              <a:ext cx="79385" cy="79375"/>
            </a:xfrm>
            <a:prstGeom prst="rect">
              <a:avLst/>
            </a:prstGeom>
          </p:spPr>
        </p:pic>
        <p:pic>
          <p:nvPicPr>
            <p:cNvPr id="41" name="Image 8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76785" y="3378200"/>
              <a:ext cx="690649" cy="793750"/>
            </a:xfrm>
            <a:prstGeom prst="rect">
              <a:avLst/>
            </a:prstGeom>
          </p:spPr>
        </p:pic>
        <p:pic>
          <p:nvPicPr>
            <p:cNvPr id="42" name="Image 9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13402" y="3536950"/>
              <a:ext cx="127016" cy="127000"/>
            </a:xfrm>
            <a:prstGeom prst="rect">
              <a:avLst/>
            </a:prstGeom>
          </p:spPr>
        </p:pic>
        <p:pic>
          <p:nvPicPr>
            <p:cNvPr id="43" name="Image 10" descr=" 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3402" y="3775075"/>
              <a:ext cx="127016" cy="127000"/>
            </a:xfrm>
            <a:prstGeom prst="rect">
              <a:avLst/>
            </a:prstGeom>
          </p:spPr>
        </p:pic>
        <p:pic>
          <p:nvPicPr>
            <p:cNvPr id="44" name="Image 11" descr=" 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87798" y="3568700"/>
              <a:ext cx="476310" cy="603250"/>
            </a:xfrm>
            <a:prstGeom prst="rect">
              <a:avLst/>
            </a:prstGeom>
          </p:spPr>
        </p:pic>
        <p:pic>
          <p:nvPicPr>
            <p:cNvPr id="45" name="Image 12" descr=" 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114814" y="3695700"/>
              <a:ext cx="79385" cy="79375"/>
            </a:xfrm>
            <a:prstGeom prst="rect">
              <a:avLst/>
            </a:prstGeom>
          </p:spPr>
        </p:pic>
        <p:pic>
          <p:nvPicPr>
            <p:cNvPr id="46" name="Image 13" descr=" 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57707" y="3695700"/>
              <a:ext cx="79385" cy="79375"/>
            </a:xfrm>
            <a:prstGeom prst="rect">
              <a:avLst/>
            </a:prstGeom>
          </p:spPr>
        </p:pic>
        <p:pic>
          <p:nvPicPr>
            <p:cNvPr id="47" name="Image 14" descr=" 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114814" y="3822998"/>
              <a:ext cx="79385" cy="79375"/>
            </a:xfrm>
            <a:prstGeom prst="rect">
              <a:avLst/>
            </a:prstGeom>
          </p:spPr>
        </p:pic>
        <p:pic>
          <p:nvPicPr>
            <p:cNvPr id="48" name="Image 15" descr=" 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57707" y="3822998"/>
              <a:ext cx="79385" cy="79375"/>
            </a:xfrm>
            <a:prstGeom prst="rect">
              <a:avLst/>
            </a:prstGeom>
          </p:spPr>
        </p:pic>
      </p:grpSp>
      <p:sp>
        <p:nvSpPr>
          <p:cNvPr id="50" name="Text 2">
            <a:extLst>
              <a:ext uri="{FF2B5EF4-FFF2-40B4-BE49-F238E27FC236}">
                <a16:creationId xmlns:a16="http://schemas.microsoft.com/office/drawing/2014/main" id="{ABF703CD-1697-D6EF-2952-ACA1D7314E3F}"/>
              </a:ext>
            </a:extLst>
          </p:cNvPr>
          <p:cNvSpPr/>
          <p:nvPr/>
        </p:nvSpPr>
        <p:spPr>
          <a:xfrm>
            <a:off x="911452" y="11166643"/>
            <a:ext cx="8133694" cy="2032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0" lvl="1" indent="-514350" algn="l">
              <a:lnSpc>
                <a:spcPts val="3580"/>
              </a:lnSpc>
              <a:buSzPct val="100000"/>
              <a:buFont typeface="+mj-lt"/>
              <a:buAutoNum type="arabicPeriod"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부동산 가이드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857250" lvl="1" indent="-514350" algn="l">
              <a:lnSpc>
                <a:spcPts val="3580"/>
              </a:lnSpc>
              <a:buSzPct val="100000"/>
              <a:buFont typeface="+mj-lt"/>
              <a:buAutoNum type="arabicPeriod"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지역 생활권 정보</a:t>
            </a:r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857250" lvl="1" indent="-514350" algn="l">
              <a:lnSpc>
                <a:spcPts val="3580"/>
              </a:lnSpc>
              <a:buSzPct val="100000"/>
              <a:buFont typeface="+mj-lt"/>
              <a:buAutoNum type="arabicPeriod"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사내 부동산 상담 서비스 안내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0">
            <a:extLst>
              <a:ext uri="{FF2B5EF4-FFF2-40B4-BE49-F238E27FC236}">
                <a16:creationId xmlns:a16="http://schemas.microsoft.com/office/drawing/2014/main" id="{543457A8-984B-9028-323E-00117587FC9F}"/>
              </a:ext>
            </a:extLst>
          </p:cNvPr>
          <p:cNvSpPr/>
          <p:nvPr/>
        </p:nvSpPr>
        <p:spPr>
          <a:xfrm>
            <a:off x="719717" y="2308393"/>
            <a:ext cx="23019549" cy="2438400"/>
          </a:xfrm>
          <a:prstGeom prst="rect">
            <a:avLst/>
          </a:prstGeom>
          <a:solidFill>
            <a:schemeClr val="bg1">
              <a:lumMod val="75000"/>
              <a:alpha val="14978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1" name="Shape 0">
            <a:extLst>
              <a:ext uri="{FF2B5EF4-FFF2-40B4-BE49-F238E27FC236}">
                <a16:creationId xmlns:a16="http://schemas.microsoft.com/office/drawing/2014/main" id="{FB4BAFC1-E693-C9CB-DBCA-BCB20005D947}"/>
              </a:ext>
            </a:extLst>
          </p:cNvPr>
          <p:cNvSpPr/>
          <p:nvPr/>
        </p:nvSpPr>
        <p:spPr>
          <a:xfrm>
            <a:off x="719717" y="10734981"/>
            <a:ext cx="23019549" cy="1947427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0" name="Shape 0">
            <a:extLst>
              <a:ext uri="{FF2B5EF4-FFF2-40B4-BE49-F238E27FC236}">
                <a16:creationId xmlns:a16="http://schemas.microsoft.com/office/drawing/2014/main" id="{90D5B9E7-ADB6-7634-D068-93823306FEF6}"/>
              </a:ext>
            </a:extLst>
          </p:cNvPr>
          <p:cNvSpPr/>
          <p:nvPr/>
        </p:nvSpPr>
        <p:spPr>
          <a:xfrm>
            <a:off x="719717" y="6756810"/>
            <a:ext cx="23019549" cy="1979315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2789108"/>
            <a:ext cx="21084635" cy="12700"/>
          </a:xfrm>
          <a:prstGeom prst="rect">
            <a:avLst/>
          </a:prstGeom>
        </p:spPr>
      </p:pic>
      <p:pic>
        <p:nvPicPr>
          <p:cNvPr id="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3284408"/>
            <a:ext cx="21084635" cy="12700"/>
          </a:xfrm>
          <a:prstGeom prst="rect">
            <a:avLst/>
          </a:prstGeom>
        </p:spPr>
      </p:pic>
      <p:pic>
        <p:nvPicPr>
          <p:cNvPr id="1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3779708"/>
            <a:ext cx="21084635" cy="12700"/>
          </a:xfrm>
          <a:prstGeom prst="rect">
            <a:avLst/>
          </a:prstGeom>
        </p:spPr>
      </p:pic>
      <p:pic>
        <p:nvPicPr>
          <p:cNvPr id="1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4275008"/>
            <a:ext cx="21084635" cy="12700"/>
          </a:xfrm>
          <a:prstGeom prst="rect">
            <a:avLst/>
          </a:prstGeom>
        </p:spPr>
      </p:pic>
      <p:pic>
        <p:nvPicPr>
          <p:cNvPr id="13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5265608"/>
            <a:ext cx="21084635" cy="12700"/>
          </a:xfrm>
          <a:prstGeom prst="rect">
            <a:avLst/>
          </a:prstGeom>
        </p:spPr>
      </p:pic>
      <p:pic>
        <p:nvPicPr>
          <p:cNvPr id="14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5760908"/>
            <a:ext cx="21084635" cy="12700"/>
          </a:xfrm>
          <a:prstGeom prst="rect">
            <a:avLst/>
          </a:prstGeom>
        </p:spPr>
      </p:pic>
      <p:pic>
        <p:nvPicPr>
          <p:cNvPr id="15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6256208"/>
            <a:ext cx="21084635" cy="12700"/>
          </a:xfrm>
          <a:prstGeom prst="rect">
            <a:avLst/>
          </a:prstGeom>
        </p:spPr>
      </p:pic>
      <p:pic>
        <p:nvPicPr>
          <p:cNvPr id="17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7246808"/>
            <a:ext cx="21084635" cy="12700"/>
          </a:xfrm>
          <a:prstGeom prst="rect">
            <a:avLst/>
          </a:prstGeom>
        </p:spPr>
      </p:pic>
      <p:pic>
        <p:nvPicPr>
          <p:cNvPr id="18" name="Image 1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7742108"/>
            <a:ext cx="21084635" cy="12700"/>
          </a:xfrm>
          <a:prstGeom prst="rect">
            <a:avLst/>
          </a:prstGeom>
        </p:spPr>
      </p:pic>
      <p:pic>
        <p:nvPicPr>
          <p:cNvPr id="19" name="Image 1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8237408"/>
            <a:ext cx="21084635" cy="12700"/>
          </a:xfrm>
          <a:prstGeom prst="rect">
            <a:avLst/>
          </a:prstGeom>
        </p:spPr>
      </p:pic>
      <p:pic>
        <p:nvPicPr>
          <p:cNvPr id="21" name="Image 1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9228008"/>
            <a:ext cx="21084635" cy="12700"/>
          </a:xfrm>
          <a:prstGeom prst="rect">
            <a:avLst/>
          </a:prstGeom>
        </p:spPr>
      </p:pic>
      <p:pic>
        <p:nvPicPr>
          <p:cNvPr id="22" name="Image 1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9723308"/>
            <a:ext cx="21084635" cy="12700"/>
          </a:xfrm>
          <a:prstGeom prst="rect">
            <a:avLst/>
          </a:prstGeom>
        </p:spPr>
      </p:pic>
      <p:pic>
        <p:nvPicPr>
          <p:cNvPr id="23" name="Image 1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10218608"/>
            <a:ext cx="21084635" cy="12700"/>
          </a:xfrm>
          <a:prstGeom prst="rect">
            <a:avLst/>
          </a:prstGeom>
        </p:spPr>
      </p:pic>
      <p:pic>
        <p:nvPicPr>
          <p:cNvPr id="25" name="Image 1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11209208"/>
            <a:ext cx="21084635" cy="12700"/>
          </a:xfrm>
          <a:prstGeom prst="rect">
            <a:avLst/>
          </a:prstGeom>
        </p:spPr>
      </p:pic>
      <p:pic>
        <p:nvPicPr>
          <p:cNvPr id="26" name="Image 1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11704508"/>
            <a:ext cx="21084635" cy="12700"/>
          </a:xfrm>
          <a:prstGeom prst="rect">
            <a:avLst/>
          </a:prstGeom>
        </p:spPr>
      </p:pic>
      <p:pic>
        <p:nvPicPr>
          <p:cNvPr id="27" name="Image 2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632" y="12199808"/>
            <a:ext cx="21084635" cy="12700"/>
          </a:xfrm>
          <a:prstGeom prst="rect">
            <a:avLst/>
          </a:prstGeom>
        </p:spPr>
      </p:pic>
      <p:pic>
        <p:nvPicPr>
          <p:cNvPr id="28" name="Image 2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289" y="12695108"/>
            <a:ext cx="23027978" cy="12700"/>
          </a:xfrm>
          <a:prstGeom prst="rect">
            <a:avLst/>
          </a:prstGeom>
        </p:spPr>
      </p:pic>
      <p:sp>
        <p:nvSpPr>
          <p:cNvPr id="30" name="Text 6"/>
          <p:cNvSpPr/>
          <p:nvPr/>
        </p:nvSpPr>
        <p:spPr>
          <a:xfrm>
            <a:off x="863708" y="4512075"/>
            <a:ext cx="1071167" cy="80179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원룸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오피스텔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빌라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아파트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2200" dirty="0"/>
          </a:p>
        </p:txBody>
      </p:sp>
      <p:sp>
        <p:nvSpPr>
          <p:cNvPr id="31" name="Text 7"/>
          <p:cNvSpPr/>
          <p:nvPr/>
        </p:nvSpPr>
        <p:spPr>
          <a:xfrm>
            <a:off x="2959470" y="2444532"/>
            <a:ext cx="1037296" cy="2561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000" dirty="0" err="1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대중교통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 err="1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자가용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 err="1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셔틀버스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 err="1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자전거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도보
</a:t>
            </a:r>
            <a:endParaRPr lang="en-US" sz="2000" dirty="0"/>
          </a:p>
        </p:txBody>
      </p:sp>
      <p:sp>
        <p:nvSpPr>
          <p:cNvPr id="32" name="Text 8"/>
          <p:cNvSpPr/>
          <p:nvPr/>
        </p:nvSpPr>
        <p:spPr>
          <a:xfrm>
            <a:off x="863708" y="2224620"/>
            <a:ext cx="1574998" cy="157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 err="1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출퇴근</a:t>
            </a:r>
            <a:endParaRPr lang="en-US" sz="2200" dirty="0">
              <a:solidFill>
                <a:srgbClr val="1E1E1E">
                  <a:alpha val="100000"/>
                </a:srgbClr>
              </a:solidFill>
              <a:latin typeface="Pretendard Bold" pitchFamily="34" charset="0"/>
              <a:ea typeface="Pretendard Bold" pitchFamily="34" charset="-122"/>
              <a:cs typeface="Pretendard Bold" pitchFamily="34" charset="-120"/>
            </a:endParaRPr>
          </a:p>
          <a:p>
            <a:pPr marL="0" indent="0" algn="l">
              <a:buNone/>
            </a:pPr>
            <a:r>
              <a:rPr lang="en-US" sz="2200" dirty="0" err="1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소요시간</a:t>
            </a:r>
            <a:endParaRPr lang="en-US" sz="2200" dirty="0"/>
          </a:p>
          <a:p>
            <a:pPr marL="0" indent="0" algn="l">
              <a:buNone/>
            </a:pPr>
            <a:r>
              <a:rPr lang="en-US" sz="22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(예상)</a:t>
            </a:r>
            <a:endParaRPr lang="en-US" sz="2200" dirty="0"/>
          </a:p>
        </p:txBody>
      </p:sp>
      <p:sp>
        <p:nvSpPr>
          <p:cNvPr id="33" name="Text 9"/>
          <p:cNvSpPr/>
          <p:nvPr/>
        </p:nvSpPr>
        <p:spPr>
          <a:xfrm>
            <a:off x="711289" y="12710413"/>
            <a:ext cx="7612485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dirty="0">
                <a:solidFill>
                  <a:srgbClr val="1E1E1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* 월세 보증금 기준:</a:t>
            </a:r>
            <a:r>
              <a:rPr lang="en-US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원룸, 오피스텔, 빌라 1000만원 / 아파트 1억 기준</a:t>
            </a:r>
            <a:endParaRPr lang="en-US" dirty="0"/>
          </a:p>
        </p:txBody>
      </p:sp>
      <p:sp>
        <p:nvSpPr>
          <p:cNvPr id="34" name="Text 10"/>
          <p:cNvSpPr/>
          <p:nvPr/>
        </p:nvSpPr>
        <p:spPr>
          <a:xfrm>
            <a:off x="2959470" y="4718549"/>
            <a:ext cx="973788" cy="206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평균연한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월세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매매</a:t>
            </a:r>
            <a:endParaRPr lang="en-US" sz="2000" dirty="0"/>
          </a:p>
        </p:txBody>
      </p:sp>
      <p:sp>
        <p:nvSpPr>
          <p:cNvPr id="35" name="Text 11"/>
          <p:cNvSpPr/>
          <p:nvPr/>
        </p:nvSpPr>
        <p:spPr>
          <a:xfrm>
            <a:off x="2959470" y="6717002"/>
            <a:ext cx="973788" cy="206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평균연한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월세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매매</a:t>
            </a:r>
            <a:endParaRPr lang="en-US" sz="2000" dirty="0"/>
          </a:p>
        </p:txBody>
      </p:sp>
      <p:sp>
        <p:nvSpPr>
          <p:cNvPr id="36" name="Text 12"/>
          <p:cNvSpPr/>
          <p:nvPr/>
        </p:nvSpPr>
        <p:spPr>
          <a:xfrm>
            <a:off x="2959470" y="8698202"/>
            <a:ext cx="973788" cy="206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평균연한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월세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매매</a:t>
            </a:r>
            <a:endParaRPr lang="en-US" sz="2000" dirty="0"/>
          </a:p>
        </p:txBody>
      </p:sp>
      <p:sp>
        <p:nvSpPr>
          <p:cNvPr id="37" name="Text 13"/>
          <p:cNvSpPr/>
          <p:nvPr/>
        </p:nvSpPr>
        <p:spPr>
          <a:xfrm>
            <a:off x="2959470" y="10679402"/>
            <a:ext cx="973788" cy="206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평균연한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월세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전세</a:t>
            </a:r>
            <a:endParaRPr lang="en-US" sz="2000" dirty="0"/>
          </a:p>
          <a:p>
            <a:pPr marL="0" indent="0" algn="l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매매</a:t>
            </a:r>
            <a:endParaRPr lang="en-US" sz="2000" dirty="0"/>
          </a:p>
        </p:txBody>
      </p:sp>
      <p:sp>
        <p:nvSpPr>
          <p:cNvPr id="38" name="Text 14"/>
          <p:cNvSpPr/>
          <p:nvPr/>
        </p:nvSpPr>
        <p:spPr>
          <a:xfrm>
            <a:off x="4581689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1.2~1.5억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90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2.2~2.8억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3~3.5억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3~6억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6~8억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300~600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7~15억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12~30억</a:t>
            </a:r>
            <a:endParaRPr lang="en-US" sz="2000" dirty="0"/>
          </a:p>
        </p:txBody>
      </p:sp>
      <p:sp>
        <p:nvSpPr>
          <p:cNvPr id="39" name="Text 15"/>
          <p:cNvSpPr/>
          <p:nvPr/>
        </p:nvSpPr>
        <p:spPr>
          <a:xfrm>
            <a:off x="7053615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90분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1~1.2억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1.7~2.3억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1.7~2.5억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100~150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3~6억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5~8억</a:t>
            </a:r>
            <a:endParaRPr lang="en-US" sz="2000" dirty="0"/>
          </a:p>
        </p:txBody>
      </p:sp>
      <p:sp>
        <p:nvSpPr>
          <p:cNvPr id="40" name="Text 16"/>
          <p:cNvSpPr/>
          <p:nvPr/>
        </p:nvSpPr>
        <p:spPr>
          <a:xfrm>
            <a:off x="9543126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1~1.5억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1.5~2억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1.5~2.5억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150~200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4~8억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8~12억</a:t>
            </a:r>
            <a:endParaRPr lang="en-US" sz="2000" dirty="0"/>
          </a:p>
        </p:txBody>
      </p:sp>
      <p:sp>
        <p:nvSpPr>
          <p:cNvPr id="41" name="Text 17"/>
          <p:cNvSpPr/>
          <p:nvPr/>
        </p:nvSpPr>
        <p:spPr>
          <a:xfrm>
            <a:off x="12032637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50~60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1~1.5억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60~80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 이상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150~200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5~9억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8~15억</a:t>
            </a:r>
            <a:endParaRPr lang="en-US" sz="2000" dirty="0"/>
          </a:p>
        </p:txBody>
      </p:sp>
      <p:sp>
        <p:nvSpPr>
          <p:cNvPr id="42" name="Text 18"/>
          <p:cNvSpPr/>
          <p:nvPr/>
        </p:nvSpPr>
        <p:spPr>
          <a:xfrm>
            <a:off x="14522148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1~1.5억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70~90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1.7~2.2억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1.7~2.5억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70~90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1.5~2.5억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 이상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150~200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6~10억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10~18억</a:t>
            </a:r>
            <a:endParaRPr lang="en-US" sz="2000" dirty="0"/>
          </a:p>
        </p:txBody>
      </p:sp>
      <p:sp>
        <p:nvSpPr>
          <p:cNvPr id="43" name="Text 19"/>
          <p:cNvSpPr/>
          <p:nvPr/>
        </p:nvSpPr>
        <p:spPr>
          <a:xfrm>
            <a:off x="17011660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60~70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1.2~1.7억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80~100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80~100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300~500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10~17억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15~25억</a:t>
            </a:r>
            <a:endParaRPr lang="en-US" sz="2000" dirty="0"/>
          </a:p>
        </p:txBody>
      </p:sp>
      <p:sp>
        <p:nvSpPr>
          <p:cNvPr id="44" name="Text 20"/>
          <p:cNvSpPr/>
          <p:nvPr/>
        </p:nvSpPr>
        <p:spPr>
          <a:xfrm>
            <a:off x="19501171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1~1.5억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1.5~2.5억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1.5~2.5억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2.5~5억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4~6억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15년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200~300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4~8억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7~12억</a:t>
            </a:r>
            <a:endParaRPr lang="en-US" sz="2000" dirty="0"/>
          </a:p>
        </p:txBody>
      </p:sp>
      <p:sp>
        <p:nvSpPr>
          <p:cNvPr id="45" name="Text 21"/>
          <p:cNvSpPr/>
          <p:nvPr/>
        </p:nvSpPr>
        <p:spPr>
          <a:xfrm>
            <a:off x="21955512" y="2210768"/>
            <a:ext cx="1608868" cy="10485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40분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40~50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0.8~1.2억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70~80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2~3.5억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3~6억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10년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100~150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3.5~4.5억</a:t>
            </a:r>
            <a:endParaRPr lang="en-US" sz="2000" dirty="0"/>
          </a:p>
          <a:p>
            <a:pPr marL="0" indent="0" algn="r">
              <a:lnSpc>
                <a:spcPts val="3900"/>
              </a:lnSpc>
              <a:buNone/>
            </a:pPr>
            <a:r>
              <a:rPr lang="en-US" sz="2000" dirty="0">
                <a:solidFill>
                  <a:srgbClr val="1E1E1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6~8억</a:t>
            </a:r>
            <a:endParaRPr lang="en-US" sz="2000" dirty="0"/>
          </a:p>
        </p:txBody>
      </p:sp>
      <p:sp>
        <p:nvSpPr>
          <p:cNvPr id="46" name="Text 22"/>
          <p:cNvSpPr/>
          <p:nvPr/>
        </p:nvSpPr>
        <p:spPr>
          <a:xfrm>
            <a:off x="5620450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판교</a:t>
            </a:r>
          </a:p>
        </p:txBody>
      </p:sp>
      <p:sp>
        <p:nvSpPr>
          <p:cNvPr id="47" name="Text 23"/>
          <p:cNvSpPr/>
          <p:nvPr/>
        </p:nvSpPr>
        <p:spPr>
          <a:xfrm>
            <a:off x="8109961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모란</a:t>
            </a:r>
          </a:p>
        </p:txBody>
      </p:sp>
      <p:sp>
        <p:nvSpPr>
          <p:cNvPr id="48" name="Text 24"/>
          <p:cNvSpPr/>
          <p:nvPr/>
        </p:nvSpPr>
        <p:spPr>
          <a:xfrm>
            <a:off x="10599472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야탑</a:t>
            </a:r>
          </a:p>
        </p:txBody>
      </p:sp>
      <p:sp>
        <p:nvSpPr>
          <p:cNvPr id="49" name="Text 25"/>
          <p:cNvSpPr/>
          <p:nvPr/>
        </p:nvSpPr>
        <p:spPr>
          <a:xfrm>
            <a:off x="13088984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서현</a:t>
            </a:r>
          </a:p>
        </p:txBody>
      </p:sp>
      <p:sp>
        <p:nvSpPr>
          <p:cNvPr id="50" name="Text 26"/>
          <p:cNvSpPr/>
          <p:nvPr/>
        </p:nvSpPr>
        <p:spPr>
          <a:xfrm>
            <a:off x="15578495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수내</a:t>
            </a:r>
          </a:p>
        </p:txBody>
      </p:sp>
      <p:sp>
        <p:nvSpPr>
          <p:cNvPr id="51" name="Text 27"/>
          <p:cNvSpPr/>
          <p:nvPr/>
        </p:nvSpPr>
        <p:spPr>
          <a:xfrm>
            <a:off x="18068006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정자</a:t>
            </a:r>
          </a:p>
        </p:txBody>
      </p:sp>
      <p:sp>
        <p:nvSpPr>
          <p:cNvPr id="52" name="Text 28"/>
          <p:cNvSpPr/>
          <p:nvPr/>
        </p:nvSpPr>
        <p:spPr>
          <a:xfrm>
            <a:off x="20557517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수지</a:t>
            </a:r>
          </a:p>
        </p:txBody>
      </p:sp>
      <p:sp>
        <p:nvSpPr>
          <p:cNvPr id="53" name="Text 29"/>
          <p:cNvSpPr/>
          <p:nvPr/>
        </p:nvSpPr>
        <p:spPr>
          <a:xfrm>
            <a:off x="23008928" y="1413771"/>
            <a:ext cx="681652" cy="872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광주</a:t>
            </a:r>
          </a:p>
        </p:txBody>
      </p:sp>
      <p:sp>
        <p:nvSpPr>
          <p:cNvPr id="54" name="Text 30"/>
          <p:cNvSpPr/>
          <p:nvPr/>
        </p:nvSpPr>
        <p:spPr>
          <a:xfrm>
            <a:off x="851017" y="1360358"/>
            <a:ext cx="1261691" cy="842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(단위: 만 원)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5" name="직선 연결선[R] 54">
            <a:extLst>
              <a:ext uri="{FF2B5EF4-FFF2-40B4-BE49-F238E27FC236}">
                <a16:creationId xmlns:a16="http://schemas.microsoft.com/office/drawing/2014/main" id="{BBC9A8C0-47F0-84D5-32D5-FC74D053C353}"/>
              </a:ext>
            </a:extLst>
          </p:cNvPr>
          <p:cNvCxnSpPr>
            <a:cxnSpLocks/>
          </p:cNvCxnSpPr>
          <p:nvPr/>
        </p:nvCxnSpPr>
        <p:spPr>
          <a:xfrm>
            <a:off x="6438153" y="2293808"/>
            <a:ext cx="0" cy="10401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[R] 55">
            <a:extLst>
              <a:ext uri="{FF2B5EF4-FFF2-40B4-BE49-F238E27FC236}">
                <a16:creationId xmlns:a16="http://schemas.microsoft.com/office/drawing/2014/main" id="{3C54CAE9-3F82-AB56-A5F4-2335EAFB4ACA}"/>
              </a:ext>
            </a:extLst>
          </p:cNvPr>
          <p:cNvCxnSpPr>
            <a:cxnSpLocks/>
          </p:cNvCxnSpPr>
          <p:nvPr/>
        </p:nvCxnSpPr>
        <p:spPr>
          <a:xfrm>
            <a:off x="8899999" y="2285838"/>
            <a:ext cx="0" cy="104092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[R] 56">
            <a:extLst>
              <a:ext uri="{FF2B5EF4-FFF2-40B4-BE49-F238E27FC236}">
                <a16:creationId xmlns:a16="http://schemas.microsoft.com/office/drawing/2014/main" id="{A747D373-6D18-EBD3-324B-A7A213850D2C}"/>
              </a:ext>
            </a:extLst>
          </p:cNvPr>
          <p:cNvCxnSpPr>
            <a:cxnSpLocks/>
          </p:cNvCxnSpPr>
          <p:nvPr/>
        </p:nvCxnSpPr>
        <p:spPr>
          <a:xfrm>
            <a:off x="11397014" y="2293808"/>
            <a:ext cx="0" cy="10401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[R] 57">
            <a:extLst>
              <a:ext uri="{FF2B5EF4-FFF2-40B4-BE49-F238E27FC236}">
                <a16:creationId xmlns:a16="http://schemas.microsoft.com/office/drawing/2014/main" id="{6BE9870E-9E7C-2729-221C-2BB0156D9FFA}"/>
              </a:ext>
            </a:extLst>
          </p:cNvPr>
          <p:cNvCxnSpPr>
            <a:cxnSpLocks/>
          </p:cNvCxnSpPr>
          <p:nvPr/>
        </p:nvCxnSpPr>
        <p:spPr>
          <a:xfrm>
            <a:off x="13841276" y="2285838"/>
            <a:ext cx="0" cy="104092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[R] 58">
            <a:extLst>
              <a:ext uri="{FF2B5EF4-FFF2-40B4-BE49-F238E27FC236}">
                <a16:creationId xmlns:a16="http://schemas.microsoft.com/office/drawing/2014/main" id="{2FC7C6FA-2602-09FC-86AE-CA03F19D6A3E}"/>
              </a:ext>
            </a:extLst>
          </p:cNvPr>
          <p:cNvCxnSpPr>
            <a:cxnSpLocks/>
          </p:cNvCxnSpPr>
          <p:nvPr/>
        </p:nvCxnSpPr>
        <p:spPr>
          <a:xfrm>
            <a:off x="16338292" y="2293808"/>
            <a:ext cx="0" cy="10401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[R] 59">
            <a:extLst>
              <a:ext uri="{FF2B5EF4-FFF2-40B4-BE49-F238E27FC236}">
                <a16:creationId xmlns:a16="http://schemas.microsoft.com/office/drawing/2014/main" id="{0022084D-0608-73E1-8FB2-AD0BE6E0B1FF}"/>
              </a:ext>
            </a:extLst>
          </p:cNvPr>
          <p:cNvCxnSpPr>
            <a:cxnSpLocks/>
          </p:cNvCxnSpPr>
          <p:nvPr/>
        </p:nvCxnSpPr>
        <p:spPr>
          <a:xfrm>
            <a:off x="18800138" y="2293808"/>
            <a:ext cx="0" cy="10401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FBADCC2E-CA70-4A7F-9158-55FF3D757F5D}"/>
              </a:ext>
            </a:extLst>
          </p:cNvPr>
          <p:cNvCxnSpPr>
            <a:cxnSpLocks/>
          </p:cNvCxnSpPr>
          <p:nvPr/>
        </p:nvCxnSpPr>
        <p:spPr>
          <a:xfrm>
            <a:off x="21314738" y="2293808"/>
            <a:ext cx="0" cy="10401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9">
            <a:extLst>
              <a:ext uri="{FF2B5EF4-FFF2-40B4-BE49-F238E27FC236}">
                <a16:creationId xmlns:a16="http://schemas.microsoft.com/office/drawing/2014/main" id="{9FE77DFB-0A51-B64C-01FD-945096799464}"/>
              </a:ext>
            </a:extLst>
          </p:cNvPr>
          <p:cNvSpPr/>
          <p:nvPr/>
        </p:nvSpPr>
        <p:spPr>
          <a:xfrm>
            <a:off x="1882377" y="417154"/>
            <a:ext cx="8435515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ko-KR" altLang="en-US" sz="4000" dirty="0">
                <a:solidFill>
                  <a:srgbClr val="44474B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부동산 가이드</a:t>
            </a:r>
            <a:endParaRPr lang="en-US" sz="4000" dirty="0"/>
          </a:p>
        </p:txBody>
      </p:sp>
      <p:sp>
        <p:nvSpPr>
          <p:cNvPr id="62" name="Text 10">
            <a:extLst>
              <a:ext uri="{FF2B5EF4-FFF2-40B4-BE49-F238E27FC236}">
                <a16:creationId xmlns:a16="http://schemas.microsoft.com/office/drawing/2014/main" id="{2D6058E1-CFE0-4C5D-8363-FEA85AF0387B}"/>
              </a:ext>
            </a:extLst>
          </p:cNvPr>
          <p:cNvSpPr/>
          <p:nvPr/>
        </p:nvSpPr>
        <p:spPr>
          <a:xfrm>
            <a:off x="924336" y="449371"/>
            <a:ext cx="965321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en-US" altLang="ko-KR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01</a:t>
            </a:r>
            <a:r>
              <a:rPr lang="en-US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endParaRPr lang="en-US" sz="4800" dirty="0">
              <a:solidFill>
                <a:srgbClr val="00D16E"/>
              </a:solidFill>
            </a:endParaRPr>
          </a:p>
        </p:txBody>
      </p: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0A16AF02-2688-A317-25BA-B17A7EA0E5C5}"/>
              </a:ext>
            </a:extLst>
          </p:cNvPr>
          <p:cNvCxnSpPr>
            <a:cxnSpLocks/>
          </p:cNvCxnSpPr>
          <p:nvPr/>
        </p:nvCxnSpPr>
        <p:spPr>
          <a:xfrm>
            <a:off x="711288" y="2293808"/>
            <a:ext cx="23027978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[R] 83">
            <a:extLst>
              <a:ext uri="{FF2B5EF4-FFF2-40B4-BE49-F238E27FC236}">
                <a16:creationId xmlns:a16="http://schemas.microsoft.com/office/drawing/2014/main" id="{F015E6FE-BC2B-0E3D-68A7-5C607C6A2E39}"/>
              </a:ext>
            </a:extLst>
          </p:cNvPr>
          <p:cNvCxnSpPr>
            <a:cxnSpLocks/>
          </p:cNvCxnSpPr>
          <p:nvPr/>
        </p:nvCxnSpPr>
        <p:spPr>
          <a:xfrm>
            <a:off x="711288" y="4758038"/>
            <a:ext cx="2302797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[R] 84">
            <a:extLst>
              <a:ext uri="{FF2B5EF4-FFF2-40B4-BE49-F238E27FC236}">
                <a16:creationId xmlns:a16="http://schemas.microsoft.com/office/drawing/2014/main" id="{DE63852E-F688-71DC-2B42-3BE74D5F6A5C}"/>
              </a:ext>
            </a:extLst>
          </p:cNvPr>
          <p:cNvCxnSpPr>
            <a:cxnSpLocks/>
          </p:cNvCxnSpPr>
          <p:nvPr/>
        </p:nvCxnSpPr>
        <p:spPr>
          <a:xfrm>
            <a:off x="711288" y="6741821"/>
            <a:ext cx="2302797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[R] 85">
            <a:extLst>
              <a:ext uri="{FF2B5EF4-FFF2-40B4-BE49-F238E27FC236}">
                <a16:creationId xmlns:a16="http://schemas.microsoft.com/office/drawing/2014/main" id="{76BF7375-3F54-32D1-62C7-4675788FA6C1}"/>
              </a:ext>
            </a:extLst>
          </p:cNvPr>
          <p:cNvCxnSpPr>
            <a:cxnSpLocks/>
          </p:cNvCxnSpPr>
          <p:nvPr/>
        </p:nvCxnSpPr>
        <p:spPr>
          <a:xfrm>
            <a:off x="711288" y="8756601"/>
            <a:ext cx="2302797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[R] 86">
            <a:extLst>
              <a:ext uri="{FF2B5EF4-FFF2-40B4-BE49-F238E27FC236}">
                <a16:creationId xmlns:a16="http://schemas.microsoft.com/office/drawing/2014/main" id="{236F8B90-E57A-833A-3269-C2FC36DF95B0}"/>
              </a:ext>
            </a:extLst>
          </p:cNvPr>
          <p:cNvCxnSpPr>
            <a:cxnSpLocks/>
          </p:cNvCxnSpPr>
          <p:nvPr/>
        </p:nvCxnSpPr>
        <p:spPr>
          <a:xfrm>
            <a:off x="711288" y="10724885"/>
            <a:ext cx="2302797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9BC8E01E-9049-E4C0-1F39-FC535BC27B83}"/>
              </a:ext>
            </a:extLst>
          </p:cNvPr>
          <p:cNvSpPr/>
          <p:nvPr/>
        </p:nvSpPr>
        <p:spPr>
          <a:xfrm>
            <a:off x="1154030" y="2391720"/>
            <a:ext cx="925318" cy="7835900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127" name="Text 5">
            <a:extLst>
              <a:ext uri="{FF2B5EF4-FFF2-40B4-BE49-F238E27FC236}">
                <a16:creationId xmlns:a16="http://schemas.microsoft.com/office/drawing/2014/main" id="{AD3B3015-4DD7-D64C-7B18-6E63C07A49F9}"/>
              </a:ext>
            </a:extLst>
          </p:cNvPr>
          <p:cNvSpPr/>
          <p:nvPr/>
        </p:nvSpPr>
        <p:spPr>
          <a:xfrm>
            <a:off x="1202551" y="1553519"/>
            <a:ext cx="4424251" cy="88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3000" dirty="0">
                <a:solidFill>
                  <a:srgbClr val="4E4E4E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수내</a:t>
            </a:r>
            <a:endParaRPr lang="en-US" sz="3000" dirty="0"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130" name="Text 13">
            <a:extLst>
              <a:ext uri="{FF2B5EF4-FFF2-40B4-BE49-F238E27FC236}">
                <a16:creationId xmlns:a16="http://schemas.microsoft.com/office/drawing/2014/main" id="{39F03F3F-5FA1-CC34-CC57-C42E2DD71E88}"/>
              </a:ext>
            </a:extLst>
          </p:cNvPr>
          <p:cNvSpPr/>
          <p:nvPr/>
        </p:nvSpPr>
        <p:spPr>
          <a:xfrm>
            <a:off x="1380761" y="26203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생활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39" name="Text 53">
            <a:extLst>
              <a:ext uri="{FF2B5EF4-FFF2-40B4-BE49-F238E27FC236}">
                <a16:creationId xmlns:a16="http://schemas.microsoft.com/office/drawing/2014/main" id="{8FD11404-AE46-34B7-0160-1F8541BD54C5}"/>
              </a:ext>
            </a:extLst>
          </p:cNvPr>
          <p:cNvSpPr/>
          <p:nvPr/>
        </p:nvSpPr>
        <p:spPr>
          <a:xfrm>
            <a:off x="3136603" y="2607619"/>
            <a:ext cx="1041530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롯데백화점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0" name="Text 54">
            <a:extLst>
              <a:ext uri="{FF2B5EF4-FFF2-40B4-BE49-F238E27FC236}">
                <a16:creationId xmlns:a16="http://schemas.microsoft.com/office/drawing/2014/main" id="{B40C053C-9D17-B951-3F6B-5E80B14BD79B}"/>
              </a:ext>
            </a:extLst>
          </p:cNvPr>
          <p:cNvSpPr/>
          <p:nvPr/>
        </p:nvSpPr>
        <p:spPr>
          <a:xfrm>
            <a:off x="3136603" y="3039419"/>
            <a:ext cx="851006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분당구청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Text 55">
            <a:extLst>
              <a:ext uri="{FF2B5EF4-FFF2-40B4-BE49-F238E27FC236}">
                <a16:creationId xmlns:a16="http://schemas.microsoft.com/office/drawing/2014/main" id="{26967920-B39D-C419-630B-BE78B3500C62}"/>
              </a:ext>
            </a:extLst>
          </p:cNvPr>
          <p:cNvSpPr/>
          <p:nvPr/>
        </p:nvSpPr>
        <p:spPr>
          <a:xfrm>
            <a:off x="3136603" y="3471219"/>
            <a:ext cx="233709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중앙공원, 황새울공원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Text 56">
            <a:extLst>
              <a:ext uri="{FF2B5EF4-FFF2-40B4-BE49-F238E27FC236}">
                <a16:creationId xmlns:a16="http://schemas.microsoft.com/office/drawing/2014/main" id="{4BE3F6F1-BDFD-19D8-7810-19987CC30189}"/>
              </a:ext>
            </a:extLst>
          </p:cNvPr>
          <p:cNvSpPr/>
          <p:nvPr/>
        </p:nvSpPr>
        <p:spPr>
          <a:xfrm>
            <a:off x="3136603" y="39030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서울대병원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Text 65">
            <a:extLst>
              <a:ext uri="{FF2B5EF4-FFF2-40B4-BE49-F238E27FC236}">
                <a16:creationId xmlns:a16="http://schemas.microsoft.com/office/drawing/2014/main" id="{E4C4EF1F-3B0A-767A-D6AA-7FC2C87DBE6F}"/>
              </a:ext>
            </a:extLst>
          </p:cNvPr>
          <p:cNvSpPr/>
          <p:nvPr/>
        </p:nvSpPr>
        <p:spPr>
          <a:xfrm>
            <a:off x="3136603" y="5134919"/>
            <a:ext cx="1905238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황새울 국민체육센터,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성남 백현야구장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Text 69">
            <a:extLst>
              <a:ext uri="{FF2B5EF4-FFF2-40B4-BE49-F238E27FC236}">
                <a16:creationId xmlns:a16="http://schemas.microsoft.com/office/drawing/2014/main" id="{4E6B51A2-975A-8DC9-4478-1EB9829DE3B9}"/>
              </a:ext>
            </a:extLst>
          </p:cNvPr>
          <p:cNvSpPr/>
          <p:nvPr/>
        </p:nvSpPr>
        <p:spPr>
          <a:xfrm>
            <a:off x="3136603" y="7674919"/>
            <a:ext cx="234979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강남, 여의도, 사당, 서울역,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남대문, 광진구, 부천, 고양,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의왕, 과천, 용인, 군포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Text 73">
            <a:extLst>
              <a:ext uri="{FF2B5EF4-FFF2-40B4-BE49-F238E27FC236}">
                <a16:creationId xmlns:a16="http://schemas.microsoft.com/office/drawing/2014/main" id="{E9A8C41D-1819-C22F-A5B0-FA5E2EB30BB1}"/>
              </a:ext>
            </a:extLst>
          </p:cNvPr>
          <p:cNvSpPr/>
          <p:nvPr/>
        </p:nvSpPr>
        <p:spPr>
          <a:xfrm>
            <a:off x="3136603" y="6062019"/>
            <a:ext cx="1092337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한국 잡월드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Text 77">
            <a:extLst>
              <a:ext uri="{FF2B5EF4-FFF2-40B4-BE49-F238E27FC236}">
                <a16:creationId xmlns:a16="http://schemas.microsoft.com/office/drawing/2014/main" id="{FDAF3318-1B99-52D6-8E50-AF2190DEE7B9}"/>
              </a:ext>
            </a:extLst>
          </p:cNvPr>
          <p:cNvSpPr/>
          <p:nvPr/>
        </p:nvSpPr>
        <p:spPr>
          <a:xfrm>
            <a:off x="3136603" y="9021119"/>
            <a:ext cx="1663908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수내역 수인분당선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Text 81">
            <a:extLst>
              <a:ext uri="{FF2B5EF4-FFF2-40B4-BE49-F238E27FC236}">
                <a16:creationId xmlns:a16="http://schemas.microsoft.com/office/drawing/2014/main" id="{9EF600CE-AD71-07C8-830B-6B8A5CF8FB65}"/>
              </a:ext>
            </a:extLst>
          </p:cNvPr>
          <p:cNvSpPr/>
          <p:nvPr/>
        </p:nvSpPr>
        <p:spPr>
          <a:xfrm>
            <a:off x="1380761" y="513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문화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8" name="Text 85">
            <a:extLst>
              <a:ext uri="{FF2B5EF4-FFF2-40B4-BE49-F238E27FC236}">
                <a16:creationId xmlns:a16="http://schemas.microsoft.com/office/drawing/2014/main" id="{A651D914-648A-6463-240A-7546F8B90D24}"/>
              </a:ext>
            </a:extLst>
          </p:cNvPr>
          <p:cNvSpPr/>
          <p:nvPr/>
        </p:nvSpPr>
        <p:spPr>
          <a:xfrm>
            <a:off x="1380761" y="767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교통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pic>
        <p:nvPicPr>
          <p:cNvPr id="154" name="Image 0" descr=" ">
            <a:extLst>
              <a:ext uri="{FF2B5EF4-FFF2-40B4-BE49-F238E27FC236}">
                <a16:creationId xmlns:a16="http://schemas.microsoft.com/office/drawing/2014/main" id="{84AE2F53-A671-3141-0718-D98D75B4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844" y="2391719"/>
            <a:ext cx="4470959" cy="12700"/>
          </a:xfrm>
          <a:prstGeom prst="rect">
            <a:avLst/>
          </a:prstGeom>
        </p:spPr>
      </p:pic>
      <p:pic>
        <p:nvPicPr>
          <p:cNvPr id="155" name="Image 4" descr=" ">
            <a:extLst>
              <a:ext uri="{FF2B5EF4-FFF2-40B4-BE49-F238E27FC236}">
                <a16:creationId xmlns:a16="http://schemas.microsoft.com/office/drawing/2014/main" id="{7FBB6150-E848-ABB6-E495-AC58F733E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844" y="4906319"/>
            <a:ext cx="4470959" cy="12700"/>
          </a:xfrm>
          <a:prstGeom prst="rect">
            <a:avLst/>
          </a:prstGeom>
        </p:spPr>
      </p:pic>
      <p:pic>
        <p:nvPicPr>
          <p:cNvPr id="156" name="Image 8" descr=" ">
            <a:extLst>
              <a:ext uri="{FF2B5EF4-FFF2-40B4-BE49-F238E27FC236}">
                <a16:creationId xmlns:a16="http://schemas.microsoft.com/office/drawing/2014/main" id="{6D0293EA-2F49-386E-EBEF-AA309CE2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844" y="7344719"/>
            <a:ext cx="4470959" cy="12700"/>
          </a:xfrm>
          <a:prstGeom prst="rect">
            <a:avLst/>
          </a:prstGeom>
        </p:spPr>
      </p:pic>
      <p:pic>
        <p:nvPicPr>
          <p:cNvPr id="157" name="Image 12" descr=" ">
            <a:extLst>
              <a:ext uri="{FF2B5EF4-FFF2-40B4-BE49-F238E27FC236}">
                <a16:creationId xmlns:a16="http://schemas.microsoft.com/office/drawing/2014/main" id="{D0451F34-D7AC-C168-B4D6-8B0E84960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844" y="10214919"/>
            <a:ext cx="4470959" cy="12700"/>
          </a:xfrm>
          <a:prstGeom prst="rect">
            <a:avLst/>
          </a:prstGeom>
        </p:spPr>
      </p:pic>
      <p:sp>
        <p:nvSpPr>
          <p:cNvPr id="253" name="TextBox 252">
            <a:extLst>
              <a:ext uri="{FF2B5EF4-FFF2-40B4-BE49-F238E27FC236}">
                <a16:creationId xmlns:a16="http://schemas.microsoft.com/office/drawing/2014/main" id="{5BA85334-A740-B078-D5F5-E5BEC7B6376C}"/>
              </a:ext>
            </a:extLst>
          </p:cNvPr>
          <p:cNvSpPr txBox="1"/>
          <p:nvPr/>
        </p:nvSpPr>
        <p:spPr>
          <a:xfrm>
            <a:off x="2275481" y="267045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상권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2B8ACFB-FD0F-ECD6-B519-4C7A34B432F4}"/>
              </a:ext>
            </a:extLst>
          </p:cNvPr>
          <p:cNvSpPr txBox="1"/>
          <p:nvPr/>
        </p:nvSpPr>
        <p:spPr>
          <a:xfrm>
            <a:off x="2275481" y="310294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행정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E74B960-4F0A-70A0-1350-C4AA75981E5A}"/>
              </a:ext>
            </a:extLst>
          </p:cNvPr>
          <p:cNvSpPr txBox="1"/>
          <p:nvPr/>
        </p:nvSpPr>
        <p:spPr>
          <a:xfrm>
            <a:off x="2275481" y="35354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공원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9F532C9-9000-8C85-8697-E242D62A3E82}"/>
              </a:ext>
            </a:extLst>
          </p:cNvPr>
          <p:cNvSpPr txBox="1"/>
          <p:nvPr/>
        </p:nvSpPr>
        <p:spPr>
          <a:xfrm>
            <a:off x="2275481" y="39679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의료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CEEFEF09-3FCF-99A6-2876-2FB5FEBFEDA7}"/>
              </a:ext>
            </a:extLst>
          </p:cNvPr>
          <p:cNvSpPr txBox="1"/>
          <p:nvPr/>
        </p:nvSpPr>
        <p:spPr>
          <a:xfrm>
            <a:off x="2275481" y="51665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체육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C5C11A71-E569-DFBF-8308-61C77145F0FD}"/>
              </a:ext>
            </a:extLst>
          </p:cNvPr>
          <p:cNvSpPr txBox="1"/>
          <p:nvPr/>
        </p:nvSpPr>
        <p:spPr>
          <a:xfrm>
            <a:off x="2275481" y="6117995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취미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CF91745-BB9C-31EA-79E8-9A2C228388AA}"/>
              </a:ext>
            </a:extLst>
          </p:cNvPr>
          <p:cNvSpPr txBox="1"/>
          <p:nvPr/>
        </p:nvSpPr>
        <p:spPr>
          <a:xfrm>
            <a:off x="2275481" y="7712017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버스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DCFF0DD-68C2-02AB-3954-F00AF3C4AF9F}"/>
              </a:ext>
            </a:extLst>
          </p:cNvPr>
          <p:cNvSpPr txBox="1"/>
          <p:nvPr/>
        </p:nvSpPr>
        <p:spPr>
          <a:xfrm>
            <a:off x="2275481" y="9083617"/>
            <a:ext cx="79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지하철</a:t>
            </a:r>
          </a:p>
        </p:txBody>
      </p:sp>
      <p:sp>
        <p:nvSpPr>
          <p:cNvPr id="262" name="Text 5">
            <a:extLst>
              <a:ext uri="{FF2B5EF4-FFF2-40B4-BE49-F238E27FC236}">
                <a16:creationId xmlns:a16="http://schemas.microsoft.com/office/drawing/2014/main" id="{3D4E69FA-123D-8557-5F0C-A30FE56578AF}"/>
              </a:ext>
            </a:extLst>
          </p:cNvPr>
          <p:cNvSpPr/>
          <p:nvPr/>
        </p:nvSpPr>
        <p:spPr>
          <a:xfrm>
            <a:off x="6816632" y="1553519"/>
            <a:ext cx="4424251" cy="88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ko-KR" altLang="en-US" sz="3000" dirty="0">
                <a:solidFill>
                  <a:srgbClr val="4E4E4E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정자</a:t>
            </a:r>
            <a:endParaRPr lang="en-US" sz="3000" dirty="0"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292" name="Text 5">
            <a:extLst>
              <a:ext uri="{FF2B5EF4-FFF2-40B4-BE49-F238E27FC236}">
                <a16:creationId xmlns:a16="http://schemas.microsoft.com/office/drawing/2014/main" id="{352FD641-5DE4-36CE-A506-0246AB370758}"/>
              </a:ext>
            </a:extLst>
          </p:cNvPr>
          <p:cNvSpPr/>
          <p:nvPr/>
        </p:nvSpPr>
        <p:spPr>
          <a:xfrm>
            <a:off x="12634434" y="1553519"/>
            <a:ext cx="4424251" cy="88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ko-KR" altLang="en-US" sz="3000" dirty="0">
                <a:solidFill>
                  <a:srgbClr val="4E4E4E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수지</a:t>
            </a:r>
            <a:endParaRPr lang="en-US" sz="3000" dirty="0"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322" name="Text 5">
            <a:extLst>
              <a:ext uri="{FF2B5EF4-FFF2-40B4-BE49-F238E27FC236}">
                <a16:creationId xmlns:a16="http://schemas.microsoft.com/office/drawing/2014/main" id="{30A223F2-81F5-1F55-32F8-94C3E4457583}"/>
              </a:ext>
            </a:extLst>
          </p:cNvPr>
          <p:cNvSpPr/>
          <p:nvPr/>
        </p:nvSpPr>
        <p:spPr>
          <a:xfrm>
            <a:off x="18366087" y="1553519"/>
            <a:ext cx="4424251" cy="88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ko-KR" altLang="en-US" sz="3000" dirty="0">
                <a:solidFill>
                  <a:srgbClr val="4E4E4E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광주</a:t>
            </a:r>
            <a:endParaRPr lang="en-US" sz="3000" dirty="0"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A90C6183-6A33-6421-0755-5FED48750D42}"/>
              </a:ext>
            </a:extLst>
          </p:cNvPr>
          <p:cNvSpPr txBox="1"/>
          <p:nvPr/>
        </p:nvSpPr>
        <p:spPr>
          <a:xfrm>
            <a:off x="4612204" y="188068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ore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반경</a:t>
            </a:r>
            <a:r>
              <a:rPr kumimoji="1" lang="ko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kumimoji="1" lang="en-US" altLang="ko-KR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00km</a:t>
            </a:r>
            <a:endParaRPr kumimoji="1" lang="ko-Kore-KR" altLang="en-US" sz="1600">
              <a:solidFill>
                <a:schemeClr val="bg1">
                  <a:lumMod val="6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AC324BAE-DC4E-0CF0-8CF9-00FB478C606F}"/>
              </a:ext>
            </a:extLst>
          </p:cNvPr>
          <p:cNvSpPr txBox="1"/>
          <p:nvPr/>
        </p:nvSpPr>
        <p:spPr>
          <a:xfrm>
            <a:off x="10164501" y="188068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ore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반경</a:t>
            </a:r>
            <a:r>
              <a:rPr kumimoji="1" lang="ko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kumimoji="1" lang="en-US" altLang="ko-KR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00km</a:t>
            </a:r>
            <a:endParaRPr kumimoji="1" lang="ko-Kore-KR" altLang="en-US" sz="1600">
              <a:solidFill>
                <a:schemeClr val="bg1">
                  <a:lumMod val="6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97DDAB0B-AF9E-D001-0E8B-F12C2C14EC3F}"/>
              </a:ext>
            </a:extLst>
          </p:cNvPr>
          <p:cNvSpPr txBox="1"/>
          <p:nvPr/>
        </p:nvSpPr>
        <p:spPr>
          <a:xfrm>
            <a:off x="15932876" y="188068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ore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반경</a:t>
            </a:r>
            <a:r>
              <a:rPr kumimoji="1" lang="ko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kumimoji="1" lang="en-US" altLang="ko-KR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00km</a:t>
            </a:r>
            <a:endParaRPr kumimoji="1" lang="ko-Kore-KR" altLang="en-US" sz="1600">
              <a:solidFill>
                <a:schemeClr val="bg1">
                  <a:lumMod val="6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FF29A10C-5A6A-4B32-4002-8ACD19B1BADC}"/>
              </a:ext>
            </a:extLst>
          </p:cNvPr>
          <p:cNvSpPr txBox="1"/>
          <p:nvPr/>
        </p:nvSpPr>
        <p:spPr>
          <a:xfrm>
            <a:off x="21701599" y="188068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ore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반경</a:t>
            </a:r>
            <a:r>
              <a:rPr kumimoji="1" lang="ko-KR" altLang="en-US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kumimoji="1" lang="en-US" altLang="ko-KR" sz="1600">
                <a:solidFill>
                  <a:schemeClr val="bg1">
                    <a:lumMod val="6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00km</a:t>
            </a:r>
            <a:endParaRPr kumimoji="1" lang="ko-Kore-KR" altLang="en-US" sz="1600">
              <a:solidFill>
                <a:schemeClr val="bg1">
                  <a:lumMod val="6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75" name="Text 89">
            <a:extLst>
              <a:ext uri="{FF2B5EF4-FFF2-40B4-BE49-F238E27FC236}">
                <a16:creationId xmlns:a16="http://schemas.microsoft.com/office/drawing/2014/main" id="{4AA238D0-9D50-63E8-9F74-85DA2FABD832}"/>
              </a:ext>
            </a:extLst>
          </p:cNvPr>
          <p:cNvSpPr/>
          <p:nvPr/>
        </p:nvSpPr>
        <p:spPr>
          <a:xfrm>
            <a:off x="1383164" y="10387484"/>
            <a:ext cx="1748585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24248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주변 부동산 안내</a:t>
            </a:r>
          </a:p>
        </p:txBody>
      </p:sp>
      <p:sp>
        <p:nvSpPr>
          <p:cNvPr id="376" name="Text 93">
            <a:extLst>
              <a:ext uri="{FF2B5EF4-FFF2-40B4-BE49-F238E27FC236}">
                <a16:creationId xmlns:a16="http://schemas.microsoft.com/office/drawing/2014/main" id="{02564A7C-99D5-0BF9-81C9-B8B8E0D4FC6A}"/>
              </a:ext>
            </a:extLst>
          </p:cNvPr>
          <p:cNvSpPr/>
          <p:nvPr/>
        </p:nvSpPr>
        <p:spPr>
          <a:xfrm>
            <a:off x="1380761" y="11027011"/>
            <a:ext cx="1511489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ㅇㅇㅇ</a:t>
            </a:r>
            <a:r>
              <a:rPr lang="ko-KR" alt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부동산</a:t>
            </a:r>
          </a:p>
        </p:txBody>
      </p:sp>
      <p:sp>
        <p:nvSpPr>
          <p:cNvPr id="377" name="Text 97">
            <a:extLst>
              <a:ext uri="{FF2B5EF4-FFF2-40B4-BE49-F238E27FC236}">
                <a16:creationId xmlns:a16="http://schemas.microsoft.com/office/drawing/2014/main" id="{2E508FB7-AF90-A959-F534-DFFC8D857003}"/>
              </a:ext>
            </a:extLst>
          </p:cNvPr>
          <p:cNvSpPr/>
          <p:nvPr/>
        </p:nvSpPr>
        <p:spPr>
          <a:xfrm>
            <a:off x="1380761" y="122215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ㅇㅇㅇ 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중개사님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78" name="Text 101">
            <a:extLst>
              <a:ext uri="{FF2B5EF4-FFF2-40B4-BE49-F238E27FC236}">
                <a16:creationId xmlns:a16="http://schemas.microsoft.com/office/drawing/2014/main" id="{E6482C13-1332-7530-E3EB-30780D00C97B}"/>
              </a:ext>
            </a:extLst>
          </p:cNvPr>
          <p:cNvSpPr/>
          <p:nvPr/>
        </p:nvSpPr>
        <p:spPr>
          <a:xfrm>
            <a:off x="1380761" y="11815612"/>
            <a:ext cx="16893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010-0000-0000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79" name="Text 105">
            <a:extLst>
              <a:ext uri="{FF2B5EF4-FFF2-40B4-BE49-F238E27FC236}">
                <a16:creationId xmlns:a16="http://schemas.microsoft.com/office/drawing/2014/main" id="{142C4889-6F03-0700-2DED-05BBC9676907}"/>
              </a:ext>
            </a:extLst>
          </p:cNvPr>
          <p:cNvSpPr/>
          <p:nvPr/>
        </p:nvSpPr>
        <p:spPr>
          <a:xfrm>
            <a:off x="1380761" y="11408835"/>
            <a:ext cx="384858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경기도 성남시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분당구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황새울로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80" name="Image 8" descr=" ">
            <a:extLst>
              <a:ext uri="{FF2B5EF4-FFF2-40B4-BE49-F238E27FC236}">
                <a16:creationId xmlns:a16="http://schemas.microsoft.com/office/drawing/2014/main" id="{908B92A1-0D23-2FAE-F3EF-12FF13F55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247" y="10909480"/>
            <a:ext cx="4470959" cy="12700"/>
          </a:xfrm>
          <a:prstGeom prst="rect">
            <a:avLst/>
          </a:prstGeom>
        </p:spPr>
      </p:pic>
      <p:sp>
        <p:nvSpPr>
          <p:cNvPr id="394" name="직사각형 393">
            <a:extLst>
              <a:ext uri="{FF2B5EF4-FFF2-40B4-BE49-F238E27FC236}">
                <a16:creationId xmlns:a16="http://schemas.microsoft.com/office/drawing/2014/main" id="{B6C55CD5-0F4C-24B3-F3C6-84FF23A1F17A}"/>
              </a:ext>
            </a:extLst>
          </p:cNvPr>
          <p:cNvSpPr/>
          <p:nvPr/>
        </p:nvSpPr>
        <p:spPr>
          <a:xfrm>
            <a:off x="6818964" y="2391720"/>
            <a:ext cx="925318" cy="7835900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395" name="Text 13">
            <a:extLst>
              <a:ext uri="{FF2B5EF4-FFF2-40B4-BE49-F238E27FC236}">
                <a16:creationId xmlns:a16="http://schemas.microsoft.com/office/drawing/2014/main" id="{0937D7BC-4F90-1164-945D-563AEBEAC6D2}"/>
              </a:ext>
            </a:extLst>
          </p:cNvPr>
          <p:cNvSpPr/>
          <p:nvPr/>
        </p:nvSpPr>
        <p:spPr>
          <a:xfrm>
            <a:off x="7045695" y="26203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생활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96" name="Text 53">
            <a:extLst>
              <a:ext uri="{FF2B5EF4-FFF2-40B4-BE49-F238E27FC236}">
                <a16:creationId xmlns:a16="http://schemas.microsoft.com/office/drawing/2014/main" id="{D6A1EF77-899A-83D9-F79D-493FDF3108EC}"/>
              </a:ext>
            </a:extLst>
          </p:cNvPr>
          <p:cNvSpPr/>
          <p:nvPr/>
        </p:nvSpPr>
        <p:spPr>
          <a:xfrm>
            <a:off x="8801537" y="2607619"/>
            <a:ext cx="1041530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롯데백화점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7" name="Text 54">
            <a:extLst>
              <a:ext uri="{FF2B5EF4-FFF2-40B4-BE49-F238E27FC236}">
                <a16:creationId xmlns:a16="http://schemas.microsoft.com/office/drawing/2014/main" id="{944C9E71-46A2-E8FF-33F2-6475DD1756FA}"/>
              </a:ext>
            </a:extLst>
          </p:cNvPr>
          <p:cNvSpPr/>
          <p:nvPr/>
        </p:nvSpPr>
        <p:spPr>
          <a:xfrm>
            <a:off x="8801537" y="3039419"/>
            <a:ext cx="851006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분당구청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8" name="Text 55">
            <a:extLst>
              <a:ext uri="{FF2B5EF4-FFF2-40B4-BE49-F238E27FC236}">
                <a16:creationId xmlns:a16="http://schemas.microsoft.com/office/drawing/2014/main" id="{4F800519-EC8B-478C-E050-D05A4DD97D7C}"/>
              </a:ext>
            </a:extLst>
          </p:cNvPr>
          <p:cNvSpPr/>
          <p:nvPr/>
        </p:nvSpPr>
        <p:spPr>
          <a:xfrm>
            <a:off x="8801537" y="3471219"/>
            <a:ext cx="233709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중앙공원, 황새울공원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" name="Text 56">
            <a:extLst>
              <a:ext uri="{FF2B5EF4-FFF2-40B4-BE49-F238E27FC236}">
                <a16:creationId xmlns:a16="http://schemas.microsoft.com/office/drawing/2014/main" id="{8D62E061-4F28-7A31-806B-506FF145A5D9}"/>
              </a:ext>
            </a:extLst>
          </p:cNvPr>
          <p:cNvSpPr/>
          <p:nvPr/>
        </p:nvSpPr>
        <p:spPr>
          <a:xfrm>
            <a:off x="8801537" y="39030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서울대병원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0" name="Text 65">
            <a:extLst>
              <a:ext uri="{FF2B5EF4-FFF2-40B4-BE49-F238E27FC236}">
                <a16:creationId xmlns:a16="http://schemas.microsoft.com/office/drawing/2014/main" id="{64E15D1F-FC7A-FF15-AA4E-1D5CD7DCF4C6}"/>
              </a:ext>
            </a:extLst>
          </p:cNvPr>
          <p:cNvSpPr/>
          <p:nvPr/>
        </p:nvSpPr>
        <p:spPr>
          <a:xfrm>
            <a:off x="8801537" y="5134919"/>
            <a:ext cx="1905238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황새울 국민체육센터,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성남 백현야구장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1" name="Text 69">
            <a:extLst>
              <a:ext uri="{FF2B5EF4-FFF2-40B4-BE49-F238E27FC236}">
                <a16:creationId xmlns:a16="http://schemas.microsoft.com/office/drawing/2014/main" id="{F2A93D28-DF36-FAAD-EF8F-80525BF9180F}"/>
              </a:ext>
            </a:extLst>
          </p:cNvPr>
          <p:cNvSpPr/>
          <p:nvPr/>
        </p:nvSpPr>
        <p:spPr>
          <a:xfrm>
            <a:off x="8801537" y="7674919"/>
            <a:ext cx="234979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강남, 여의도, 사당, 서울역,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남대문, 광진구, 부천, 고양,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의왕, 과천, 용인, 군포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2" name="Text 73">
            <a:extLst>
              <a:ext uri="{FF2B5EF4-FFF2-40B4-BE49-F238E27FC236}">
                <a16:creationId xmlns:a16="http://schemas.microsoft.com/office/drawing/2014/main" id="{8AF581E3-0126-1534-B180-5A6951BF16E8}"/>
              </a:ext>
            </a:extLst>
          </p:cNvPr>
          <p:cNvSpPr/>
          <p:nvPr/>
        </p:nvSpPr>
        <p:spPr>
          <a:xfrm>
            <a:off x="8801537" y="6062019"/>
            <a:ext cx="1092337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한국 잡월드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3" name="Text 77">
            <a:extLst>
              <a:ext uri="{FF2B5EF4-FFF2-40B4-BE49-F238E27FC236}">
                <a16:creationId xmlns:a16="http://schemas.microsoft.com/office/drawing/2014/main" id="{DCDE3981-97E8-BFB9-2992-F80859739A96}"/>
              </a:ext>
            </a:extLst>
          </p:cNvPr>
          <p:cNvSpPr/>
          <p:nvPr/>
        </p:nvSpPr>
        <p:spPr>
          <a:xfrm>
            <a:off x="8801537" y="9021119"/>
            <a:ext cx="1663908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수내역 수인분당선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4" name="Text 81">
            <a:extLst>
              <a:ext uri="{FF2B5EF4-FFF2-40B4-BE49-F238E27FC236}">
                <a16:creationId xmlns:a16="http://schemas.microsoft.com/office/drawing/2014/main" id="{344796CF-9C9D-6811-8672-27BBEE0DA8D9}"/>
              </a:ext>
            </a:extLst>
          </p:cNvPr>
          <p:cNvSpPr/>
          <p:nvPr/>
        </p:nvSpPr>
        <p:spPr>
          <a:xfrm>
            <a:off x="7045695" y="513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문화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405" name="Text 85">
            <a:extLst>
              <a:ext uri="{FF2B5EF4-FFF2-40B4-BE49-F238E27FC236}">
                <a16:creationId xmlns:a16="http://schemas.microsoft.com/office/drawing/2014/main" id="{41DCF770-749A-81C4-13B7-4CA98E406445}"/>
              </a:ext>
            </a:extLst>
          </p:cNvPr>
          <p:cNvSpPr/>
          <p:nvPr/>
        </p:nvSpPr>
        <p:spPr>
          <a:xfrm>
            <a:off x="7045695" y="767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교통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pic>
        <p:nvPicPr>
          <p:cNvPr id="406" name="Image 0" descr=" ">
            <a:extLst>
              <a:ext uri="{FF2B5EF4-FFF2-40B4-BE49-F238E27FC236}">
                <a16:creationId xmlns:a16="http://schemas.microsoft.com/office/drawing/2014/main" id="{D23645FC-FA52-D7C0-FF51-B4AA875E5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0778" y="2391719"/>
            <a:ext cx="4470959" cy="12700"/>
          </a:xfrm>
          <a:prstGeom prst="rect">
            <a:avLst/>
          </a:prstGeom>
        </p:spPr>
      </p:pic>
      <p:pic>
        <p:nvPicPr>
          <p:cNvPr id="407" name="Image 4" descr=" ">
            <a:extLst>
              <a:ext uri="{FF2B5EF4-FFF2-40B4-BE49-F238E27FC236}">
                <a16:creationId xmlns:a16="http://schemas.microsoft.com/office/drawing/2014/main" id="{75E46DAE-6733-DB41-ACAB-B25E64D46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0778" y="4906319"/>
            <a:ext cx="4470959" cy="12700"/>
          </a:xfrm>
          <a:prstGeom prst="rect">
            <a:avLst/>
          </a:prstGeom>
        </p:spPr>
      </p:pic>
      <p:pic>
        <p:nvPicPr>
          <p:cNvPr id="408" name="Image 8" descr=" ">
            <a:extLst>
              <a:ext uri="{FF2B5EF4-FFF2-40B4-BE49-F238E27FC236}">
                <a16:creationId xmlns:a16="http://schemas.microsoft.com/office/drawing/2014/main" id="{F4BC7E9B-CAE0-DE55-CBE7-4C9DBDDED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0778" y="7344719"/>
            <a:ext cx="4470959" cy="12700"/>
          </a:xfrm>
          <a:prstGeom prst="rect">
            <a:avLst/>
          </a:prstGeom>
        </p:spPr>
      </p:pic>
      <p:pic>
        <p:nvPicPr>
          <p:cNvPr id="409" name="Image 12" descr=" ">
            <a:extLst>
              <a:ext uri="{FF2B5EF4-FFF2-40B4-BE49-F238E27FC236}">
                <a16:creationId xmlns:a16="http://schemas.microsoft.com/office/drawing/2014/main" id="{B73AA6B3-626C-2666-7C0A-DCF9CE106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0778" y="10214919"/>
            <a:ext cx="4470959" cy="12700"/>
          </a:xfrm>
          <a:prstGeom prst="rect">
            <a:avLst/>
          </a:prstGeom>
        </p:spPr>
      </p:pic>
      <p:sp>
        <p:nvSpPr>
          <p:cNvPr id="410" name="TextBox 409">
            <a:extLst>
              <a:ext uri="{FF2B5EF4-FFF2-40B4-BE49-F238E27FC236}">
                <a16:creationId xmlns:a16="http://schemas.microsoft.com/office/drawing/2014/main" id="{859C605A-CBEA-8F9A-EC34-70DE07027D8F}"/>
              </a:ext>
            </a:extLst>
          </p:cNvPr>
          <p:cNvSpPr txBox="1"/>
          <p:nvPr/>
        </p:nvSpPr>
        <p:spPr>
          <a:xfrm>
            <a:off x="7940415" y="267045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상권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43B8CF7-4139-2F37-5CB4-2D8E65E242DB}"/>
              </a:ext>
            </a:extLst>
          </p:cNvPr>
          <p:cNvSpPr txBox="1"/>
          <p:nvPr/>
        </p:nvSpPr>
        <p:spPr>
          <a:xfrm>
            <a:off x="7940415" y="310294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행정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8C585E47-8D68-1EE2-CB1C-23CE8F33D5E2}"/>
              </a:ext>
            </a:extLst>
          </p:cNvPr>
          <p:cNvSpPr txBox="1"/>
          <p:nvPr/>
        </p:nvSpPr>
        <p:spPr>
          <a:xfrm>
            <a:off x="7940415" y="35354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공원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37E31953-8B10-2B46-16EE-9141E89153D1}"/>
              </a:ext>
            </a:extLst>
          </p:cNvPr>
          <p:cNvSpPr txBox="1"/>
          <p:nvPr/>
        </p:nvSpPr>
        <p:spPr>
          <a:xfrm>
            <a:off x="7940415" y="39679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의료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17A48D2E-6712-AF45-0BF8-0CE965CF32DD}"/>
              </a:ext>
            </a:extLst>
          </p:cNvPr>
          <p:cNvSpPr txBox="1"/>
          <p:nvPr/>
        </p:nvSpPr>
        <p:spPr>
          <a:xfrm>
            <a:off x="7940415" y="51665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체육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25C43AE-2DD6-9223-FC09-95488955B537}"/>
              </a:ext>
            </a:extLst>
          </p:cNvPr>
          <p:cNvSpPr txBox="1"/>
          <p:nvPr/>
        </p:nvSpPr>
        <p:spPr>
          <a:xfrm>
            <a:off x="7940415" y="6117995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취미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77A79D8F-018E-1EA1-5727-FDEBF9C1C58D}"/>
              </a:ext>
            </a:extLst>
          </p:cNvPr>
          <p:cNvSpPr txBox="1"/>
          <p:nvPr/>
        </p:nvSpPr>
        <p:spPr>
          <a:xfrm>
            <a:off x="7940415" y="7712017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버스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F403767A-5028-9B6A-BF6F-C261DD0C398D}"/>
              </a:ext>
            </a:extLst>
          </p:cNvPr>
          <p:cNvSpPr txBox="1"/>
          <p:nvPr/>
        </p:nvSpPr>
        <p:spPr>
          <a:xfrm>
            <a:off x="7940415" y="9083617"/>
            <a:ext cx="79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지하철</a:t>
            </a:r>
          </a:p>
        </p:txBody>
      </p:sp>
      <p:sp>
        <p:nvSpPr>
          <p:cNvPr id="418" name="Text 89">
            <a:extLst>
              <a:ext uri="{FF2B5EF4-FFF2-40B4-BE49-F238E27FC236}">
                <a16:creationId xmlns:a16="http://schemas.microsoft.com/office/drawing/2014/main" id="{A6BBD126-53CB-489D-1EB2-EFCDCF6A5440}"/>
              </a:ext>
            </a:extLst>
          </p:cNvPr>
          <p:cNvSpPr/>
          <p:nvPr/>
        </p:nvSpPr>
        <p:spPr>
          <a:xfrm>
            <a:off x="7048098" y="10387484"/>
            <a:ext cx="1748585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24248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주변 부동산 안내</a:t>
            </a:r>
          </a:p>
        </p:txBody>
      </p:sp>
      <p:sp>
        <p:nvSpPr>
          <p:cNvPr id="419" name="Text 93">
            <a:extLst>
              <a:ext uri="{FF2B5EF4-FFF2-40B4-BE49-F238E27FC236}">
                <a16:creationId xmlns:a16="http://schemas.microsoft.com/office/drawing/2014/main" id="{E0B88E6E-DF4A-ABE6-EB65-E36E939CACBB}"/>
              </a:ext>
            </a:extLst>
          </p:cNvPr>
          <p:cNvSpPr/>
          <p:nvPr/>
        </p:nvSpPr>
        <p:spPr>
          <a:xfrm>
            <a:off x="7045695" y="11027011"/>
            <a:ext cx="1511489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ㅇㅇㅇ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부동산</a:t>
            </a:r>
          </a:p>
        </p:txBody>
      </p:sp>
      <p:sp>
        <p:nvSpPr>
          <p:cNvPr id="420" name="Text 97">
            <a:extLst>
              <a:ext uri="{FF2B5EF4-FFF2-40B4-BE49-F238E27FC236}">
                <a16:creationId xmlns:a16="http://schemas.microsoft.com/office/drawing/2014/main" id="{98662085-E1B8-18BA-D753-5F580ECBDCC7}"/>
              </a:ext>
            </a:extLst>
          </p:cNvPr>
          <p:cNvSpPr/>
          <p:nvPr/>
        </p:nvSpPr>
        <p:spPr>
          <a:xfrm>
            <a:off x="7045695" y="122215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ㅇㅇㅇ 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중개사님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21" name="Text 101">
            <a:extLst>
              <a:ext uri="{FF2B5EF4-FFF2-40B4-BE49-F238E27FC236}">
                <a16:creationId xmlns:a16="http://schemas.microsoft.com/office/drawing/2014/main" id="{6EC0BDEE-8816-469D-72C7-F8DC195330F8}"/>
              </a:ext>
            </a:extLst>
          </p:cNvPr>
          <p:cNvSpPr/>
          <p:nvPr/>
        </p:nvSpPr>
        <p:spPr>
          <a:xfrm>
            <a:off x="7045695" y="11815612"/>
            <a:ext cx="16893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010-0000-0000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22" name="Text 105">
            <a:extLst>
              <a:ext uri="{FF2B5EF4-FFF2-40B4-BE49-F238E27FC236}">
                <a16:creationId xmlns:a16="http://schemas.microsoft.com/office/drawing/2014/main" id="{FA125F06-D7E8-83FE-BB3C-26E05EDFE336}"/>
              </a:ext>
            </a:extLst>
          </p:cNvPr>
          <p:cNvSpPr/>
          <p:nvPr/>
        </p:nvSpPr>
        <p:spPr>
          <a:xfrm>
            <a:off x="7045695" y="11408835"/>
            <a:ext cx="384858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경기도 성남시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분당구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황새울로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23" name="Image 8" descr=" ">
            <a:extLst>
              <a:ext uri="{FF2B5EF4-FFF2-40B4-BE49-F238E27FC236}">
                <a16:creationId xmlns:a16="http://schemas.microsoft.com/office/drawing/2014/main" id="{111BEA92-EFE5-E3E7-98A2-6888FDEC9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3181" y="10909480"/>
            <a:ext cx="4470959" cy="12700"/>
          </a:xfrm>
          <a:prstGeom prst="rect">
            <a:avLst/>
          </a:prstGeom>
        </p:spPr>
      </p:pic>
      <p:sp>
        <p:nvSpPr>
          <p:cNvPr id="424" name="직사각형 423">
            <a:extLst>
              <a:ext uri="{FF2B5EF4-FFF2-40B4-BE49-F238E27FC236}">
                <a16:creationId xmlns:a16="http://schemas.microsoft.com/office/drawing/2014/main" id="{90AFEF6C-3B07-89BA-57A5-2AF32292A059}"/>
              </a:ext>
            </a:extLst>
          </p:cNvPr>
          <p:cNvSpPr/>
          <p:nvPr/>
        </p:nvSpPr>
        <p:spPr>
          <a:xfrm>
            <a:off x="12637240" y="2391720"/>
            <a:ext cx="925318" cy="7835900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425" name="Text 13">
            <a:extLst>
              <a:ext uri="{FF2B5EF4-FFF2-40B4-BE49-F238E27FC236}">
                <a16:creationId xmlns:a16="http://schemas.microsoft.com/office/drawing/2014/main" id="{8859D70F-267F-5529-C36C-32926E404EC0}"/>
              </a:ext>
            </a:extLst>
          </p:cNvPr>
          <p:cNvSpPr/>
          <p:nvPr/>
        </p:nvSpPr>
        <p:spPr>
          <a:xfrm>
            <a:off x="12863971" y="26203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생활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426" name="Text 53">
            <a:extLst>
              <a:ext uri="{FF2B5EF4-FFF2-40B4-BE49-F238E27FC236}">
                <a16:creationId xmlns:a16="http://schemas.microsoft.com/office/drawing/2014/main" id="{10E6851E-8F2F-59DC-EC87-4A589BDF8D77}"/>
              </a:ext>
            </a:extLst>
          </p:cNvPr>
          <p:cNvSpPr/>
          <p:nvPr/>
        </p:nvSpPr>
        <p:spPr>
          <a:xfrm>
            <a:off x="14619813" y="2607619"/>
            <a:ext cx="1041530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롯데백화점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7" name="Text 54">
            <a:extLst>
              <a:ext uri="{FF2B5EF4-FFF2-40B4-BE49-F238E27FC236}">
                <a16:creationId xmlns:a16="http://schemas.microsoft.com/office/drawing/2014/main" id="{8756F717-8D3B-9A7A-66D7-35A187A0B4F6}"/>
              </a:ext>
            </a:extLst>
          </p:cNvPr>
          <p:cNvSpPr/>
          <p:nvPr/>
        </p:nvSpPr>
        <p:spPr>
          <a:xfrm>
            <a:off x="14619813" y="3039419"/>
            <a:ext cx="851006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분당구청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8" name="Text 55">
            <a:extLst>
              <a:ext uri="{FF2B5EF4-FFF2-40B4-BE49-F238E27FC236}">
                <a16:creationId xmlns:a16="http://schemas.microsoft.com/office/drawing/2014/main" id="{C4D8387D-98FA-5DAF-8569-C5BD8D1C8D0B}"/>
              </a:ext>
            </a:extLst>
          </p:cNvPr>
          <p:cNvSpPr/>
          <p:nvPr/>
        </p:nvSpPr>
        <p:spPr>
          <a:xfrm>
            <a:off x="14619813" y="3471219"/>
            <a:ext cx="233709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중앙공원, 황새울공원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9" name="Text 56">
            <a:extLst>
              <a:ext uri="{FF2B5EF4-FFF2-40B4-BE49-F238E27FC236}">
                <a16:creationId xmlns:a16="http://schemas.microsoft.com/office/drawing/2014/main" id="{9C67490D-A00C-5F8B-1331-1F0BF31D8E61}"/>
              </a:ext>
            </a:extLst>
          </p:cNvPr>
          <p:cNvSpPr/>
          <p:nvPr/>
        </p:nvSpPr>
        <p:spPr>
          <a:xfrm>
            <a:off x="14619813" y="39030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서울대병원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" name="Text 65">
            <a:extLst>
              <a:ext uri="{FF2B5EF4-FFF2-40B4-BE49-F238E27FC236}">
                <a16:creationId xmlns:a16="http://schemas.microsoft.com/office/drawing/2014/main" id="{A45C163F-8429-1DC6-59B7-CBBC01906AD1}"/>
              </a:ext>
            </a:extLst>
          </p:cNvPr>
          <p:cNvSpPr/>
          <p:nvPr/>
        </p:nvSpPr>
        <p:spPr>
          <a:xfrm>
            <a:off x="14619813" y="5134919"/>
            <a:ext cx="1905238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황새울 국민체육센터,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성남 백현야구장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1" name="Text 69">
            <a:extLst>
              <a:ext uri="{FF2B5EF4-FFF2-40B4-BE49-F238E27FC236}">
                <a16:creationId xmlns:a16="http://schemas.microsoft.com/office/drawing/2014/main" id="{DCC5BBE3-780E-6E46-832D-26625AE5F3C2}"/>
              </a:ext>
            </a:extLst>
          </p:cNvPr>
          <p:cNvSpPr/>
          <p:nvPr/>
        </p:nvSpPr>
        <p:spPr>
          <a:xfrm>
            <a:off x="14619813" y="7674919"/>
            <a:ext cx="234979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강남, 여의도, 사당, 서울역,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남대문, 광진구, 부천, 고양,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의왕, 과천, 용인, 군포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2" name="Text 73">
            <a:extLst>
              <a:ext uri="{FF2B5EF4-FFF2-40B4-BE49-F238E27FC236}">
                <a16:creationId xmlns:a16="http://schemas.microsoft.com/office/drawing/2014/main" id="{DD021A1B-F415-6E91-1B7C-FA907FEF2D45}"/>
              </a:ext>
            </a:extLst>
          </p:cNvPr>
          <p:cNvSpPr/>
          <p:nvPr/>
        </p:nvSpPr>
        <p:spPr>
          <a:xfrm>
            <a:off x="14619813" y="6062019"/>
            <a:ext cx="1092337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한국 잡월드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3" name="Text 77">
            <a:extLst>
              <a:ext uri="{FF2B5EF4-FFF2-40B4-BE49-F238E27FC236}">
                <a16:creationId xmlns:a16="http://schemas.microsoft.com/office/drawing/2014/main" id="{31F43DDB-AF6F-E542-5C92-D0476FC336FB}"/>
              </a:ext>
            </a:extLst>
          </p:cNvPr>
          <p:cNvSpPr/>
          <p:nvPr/>
        </p:nvSpPr>
        <p:spPr>
          <a:xfrm>
            <a:off x="14619813" y="9021119"/>
            <a:ext cx="1663908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수내역 수인분당선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4" name="Text 81">
            <a:extLst>
              <a:ext uri="{FF2B5EF4-FFF2-40B4-BE49-F238E27FC236}">
                <a16:creationId xmlns:a16="http://schemas.microsoft.com/office/drawing/2014/main" id="{88520EA0-FDD1-78CE-72BD-CD5D15EA5E71}"/>
              </a:ext>
            </a:extLst>
          </p:cNvPr>
          <p:cNvSpPr/>
          <p:nvPr/>
        </p:nvSpPr>
        <p:spPr>
          <a:xfrm>
            <a:off x="12863971" y="513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문화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435" name="Text 85">
            <a:extLst>
              <a:ext uri="{FF2B5EF4-FFF2-40B4-BE49-F238E27FC236}">
                <a16:creationId xmlns:a16="http://schemas.microsoft.com/office/drawing/2014/main" id="{ED409166-AA0F-52C1-A92B-67F79CCF67F0}"/>
              </a:ext>
            </a:extLst>
          </p:cNvPr>
          <p:cNvSpPr/>
          <p:nvPr/>
        </p:nvSpPr>
        <p:spPr>
          <a:xfrm>
            <a:off x="12863971" y="767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교통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pic>
        <p:nvPicPr>
          <p:cNvPr id="436" name="Image 0" descr=" ">
            <a:extLst>
              <a:ext uri="{FF2B5EF4-FFF2-40B4-BE49-F238E27FC236}">
                <a16:creationId xmlns:a16="http://schemas.microsoft.com/office/drawing/2014/main" id="{FF4D3C92-A70C-3CEE-68D3-BAB92962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39054" y="2391719"/>
            <a:ext cx="4470959" cy="12700"/>
          </a:xfrm>
          <a:prstGeom prst="rect">
            <a:avLst/>
          </a:prstGeom>
        </p:spPr>
      </p:pic>
      <p:pic>
        <p:nvPicPr>
          <p:cNvPr id="437" name="Image 4" descr=" ">
            <a:extLst>
              <a:ext uri="{FF2B5EF4-FFF2-40B4-BE49-F238E27FC236}">
                <a16:creationId xmlns:a16="http://schemas.microsoft.com/office/drawing/2014/main" id="{86727240-B22F-C92C-E3CF-C0776154A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39054" y="4906319"/>
            <a:ext cx="4470959" cy="12700"/>
          </a:xfrm>
          <a:prstGeom prst="rect">
            <a:avLst/>
          </a:prstGeom>
        </p:spPr>
      </p:pic>
      <p:pic>
        <p:nvPicPr>
          <p:cNvPr id="438" name="Image 8" descr=" ">
            <a:extLst>
              <a:ext uri="{FF2B5EF4-FFF2-40B4-BE49-F238E27FC236}">
                <a16:creationId xmlns:a16="http://schemas.microsoft.com/office/drawing/2014/main" id="{3726F88B-525F-7E06-B40B-C70F52736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39054" y="7344719"/>
            <a:ext cx="4470959" cy="12700"/>
          </a:xfrm>
          <a:prstGeom prst="rect">
            <a:avLst/>
          </a:prstGeom>
        </p:spPr>
      </p:pic>
      <p:pic>
        <p:nvPicPr>
          <p:cNvPr id="439" name="Image 12" descr=" ">
            <a:extLst>
              <a:ext uri="{FF2B5EF4-FFF2-40B4-BE49-F238E27FC236}">
                <a16:creationId xmlns:a16="http://schemas.microsoft.com/office/drawing/2014/main" id="{978FD8CF-4D74-5D61-9DFB-AF7E8F51B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39054" y="10214919"/>
            <a:ext cx="4470959" cy="12700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id="{82BE94F5-F416-91E8-7FC2-3A2A8A8F45B8}"/>
              </a:ext>
            </a:extLst>
          </p:cNvPr>
          <p:cNvSpPr txBox="1"/>
          <p:nvPr/>
        </p:nvSpPr>
        <p:spPr>
          <a:xfrm>
            <a:off x="13758691" y="267045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상권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78D725A0-4958-3ACE-820A-D34288EB3EED}"/>
              </a:ext>
            </a:extLst>
          </p:cNvPr>
          <p:cNvSpPr txBox="1"/>
          <p:nvPr/>
        </p:nvSpPr>
        <p:spPr>
          <a:xfrm>
            <a:off x="13758691" y="310294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행정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53903D0C-3F35-7986-85E8-AFEF48CE8A70}"/>
              </a:ext>
            </a:extLst>
          </p:cNvPr>
          <p:cNvSpPr txBox="1"/>
          <p:nvPr/>
        </p:nvSpPr>
        <p:spPr>
          <a:xfrm>
            <a:off x="13758691" y="35354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공원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20D55B12-E9A1-EBCF-C3C1-ABB43C404A0D}"/>
              </a:ext>
            </a:extLst>
          </p:cNvPr>
          <p:cNvSpPr txBox="1"/>
          <p:nvPr/>
        </p:nvSpPr>
        <p:spPr>
          <a:xfrm>
            <a:off x="13758691" y="39679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의료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5728B609-D52D-689C-E600-039AF4EF0DA7}"/>
              </a:ext>
            </a:extLst>
          </p:cNvPr>
          <p:cNvSpPr txBox="1"/>
          <p:nvPr/>
        </p:nvSpPr>
        <p:spPr>
          <a:xfrm>
            <a:off x="13758691" y="51665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체육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BC4A6B69-5957-AB8C-705E-9ECADD79510F}"/>
              </a:ext>
            </a:extLst>
          </p:cNvPr>
          <p:cNvSpPr txBox="1"/>
          <p:nvPr/>
        </p:nvSpPr>
        <p:spPr>
          <a:xfrm>
            <a:off x="13758691" y="6117995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취미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9AB7413-3673-032C-EADA-0C2D19E682C7}"/>
              </a:ext>
            </a:extLst>
          </p:cNvPr>
          <p:cNvSpPr txBox="1"/>
          <p:nvPr/>
        </p:nvSpPr>
        <p:spPr>
          <a:xfrm>
            <a:off x="13758691" y="7712017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버스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AC1BBE7-740C-C3BD-C63C-B2B186022A04}"/>
              </a:ext>
            </a:extLst>
          </p:cNvPr>
          <p:cNvSpPr txBox="1"/>
          <p:nvPr/>
        </p:nvSpPr>
        <p:spPr>
          <a:xfrm>
            <a:off x="13758691" y="9083617"/>
            <a:ext cx="79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지하철</a:t>
            </a:r>
          </a:p>
        </p:txBody>
      </p:sp>
      <p:sp>
        <p:nvSpPr>
          <p:cNvPr id="448" name="Text 89">
            <a:extLst>
              <a:ext uri="{FF2B5EF4-FFF2-40B4-BE49-F238E27FC236}">
                <a16:creationId xmlns:a16="http://schemas.microsoft.com/office/drawing/2014/main" id="{8AB85A43-1EF2-F990-3C92-9AE0F69E4174}"/>
              </a:ext>
            </a:extLst>
          </p:cNvPr>
          <p:cNvSpPr/>
          <p:nvPr/>
        </p:nvSpPr>
        <p:spPr>
          <a:xfrm>
            <a:off x="12866374" y="10387484"/>
            <a:ext cx="1748585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24248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주변 부동산 안내</a:t>
            </a:r>
          </a:p>
        </p:txBody>
      </p:sp>
      <p:sp>
        <p:nvSpPr>
          <p:cNvPr id="449" name="Text 93">
            <a:extLst>
              <a:ext uri="{FF2B5EF4-FFF2-40B4-BE49-F238E27FC236}">
                <a16:creationId xmlns:a16="http://schemas.microsoft.com/office/drawing/2014/main" id="{CEA8EE92-45B4-E873-323A-0E0618699A28}"/>
              </a:ext>
            </a:extLst>
          </p:cNvPr>
          <p:cNvSpPr/>
          <p:nvPr/>
        </p:nvSpPr>
        <p:spPr>
          <a:xfrm>
            <a:off x="12863971" y="11027011"/>
            <a:ext cx="1511489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ㅇㅇㅇ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부동산</a:t>
            </a:r>
          </a:p>
        </p:txBody>
      </p:sp>
      <p:sp>
        <p:nvSpPr>
          <p:cNvPr id="450" name="Text 97">
            <a:extLst>
              <a:ext uri="{FF2B5EF4-FFF2-40B4-BE49-F238E27FC236}">
                <a16:creationId xmlns:a16="http://schemas.microsoft.com/office/drawing/2014/main" id="{021056F7-E7F0-3584-BC07-0DF3828E449A}"/>
              </a:ext>
            </a:extLst>
          </p:cNvPr>
          <p:cNvSpPr/>
          <p:nvPr/>
        </p:nvSpPr>
        <p:spPr>
          <a:xfrm>
            <a:off x="12863971" y="122215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ㅇㅇㅇ 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중개사님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51" name="Text 101">
            <a:extLst>
              <a:ext uri="{FF2B5EF4-FFF2-40B4-BE49-F238E27FC236}">
                <a16:creationId xmlns:a16="http://schemas.microsoft.com/office/drawing/2014/main" id="{96EAD459-F2C0-0B02-A4D9-E27347F8F020}"/>
              </a:ext>
            </a:extLst>
          </p:cNvPr>
          <p:cNvSpPr/>
          <p:nvPr/>
        </p:nvSpPr>
        <p:spPr>
          <a:xfrm>
            <a:off x="12863971" y="11815612"/>
            <a:ext cx="16893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010-0000-0000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52" name="Text 105">
            <a:extLst>
              <a:ext uri="{FF2B5EF4-FFF2-40B4-BE49-F238E27FC236}">
                <a16:creationId xmlns:a16="http://schemas.microsoft.com/office/drawing/2014/main" id="{E54E14B1-48BA-646F-B2D0-77FD6ECD0FDF}"/>
              </a:ext>
            </a:extLst>
          </p:cNvPr>
          <p:cNvSpPr/>
          <p:nvPr/>
        </p:nvSpPr>
        <p:spPr>
          <a:xfrm>
            <a:off x="12863971" y="11408835"/>
            <a:ext cx="384858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경기도 성남시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분당구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황새울로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53" name="Image 8" descr=" ">
            <a:extLst>
              <a:ext uri="{FF2B5EF4-FFF2-40B4-BE49-F238E27FC236}">
                <a16:creationId xmlns:a16="http://schemas.microsoft.com/office/drawing/2014/main" id="{04A0D16F-9206-81D7-3CCD-791BDDD03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41457" y="10909480"/>
            <a:ext cx="4470959" cy="12700"/>
          </a:xfrm>
          <a:prstGeom prst="rect">
            <a:avLst/>
          </a:prstGeom>
        </p:spPr>
      </p:pic>
      <p:sp>
        <p:nvSpPr>
          <p:cNvPr id="454" name="직사각형 453">
            <a:extLst>
              <a:ext uri="{FF2B5EF4-FFF2-40B4-BE49-F238E27FC236}">
                <a16:creationId xmlns:a16="http://schemas.microsoft.com/office/drawing/2014/main" id="{EED02131-4E59-8FC2-90EF-643A9A8F8CAA}"/>
              </a:ext>
            </a:extLst>
          </p:cNvPr>
          <p:cNvSpPr/>
          <p:nvPr/>
        </p:nvSpPr>
        <p:spPr>
          <a:xfrm>
            <a:off x="18369368" y="2391720"/>
            <a:ext cx="925318" cy="7835900"/>
          </a:xfrm>
          <a:prstGeom prst="rect">
            <a:avLst/>
          </a:prstGeom>
          <a:solidFill>
            <a:srgbClr val="05D26E">
              <a:alpha val="14978"/>
            </a:srgbClr>
          </a:solidFill>
          <a:ln/>
        </p:spPr>
        <p:txBody>
          <a:bodyPr/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455" name="Text 13">
            <a:extLst>
              <a:ext uri="{FF2B5EF4-FFF2-40B4-BE49-F238E27FC236}">
                <a16:creationId xmlns:a16="http://schemas.microsoft.com/office/drawing/2014/main" id="{C80E2B80-CF7D-05B6-37CE-A06664640AAD}"/>
              </a:ext>
            </a:extLst>
          </p:cNvPr>
          <p:cNvSpPr/>
          <p:nvPr/>
        </p:nvSpPr>
        <p:spPr>
          <a:xfrm>
            <a:off x="18596099" y="26203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생활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456" name="Text 53">
            <a:extLst>
              <a:ext uri="{FF2B5EF4-FFF2-40B4-BE49-F238E27FC236}">
                <a16:creationId xmlns:a16="http://schemas.microsoft.com/office/drawing/2014/main" id="{C932DA72-B0A4-AB50-800C-0A3B49505B1D}"/>
              </a:ext>
            </a:extLst>
          </p:cNvPr>
          <p:cNvSpPr/>
          <p:nvPr/>
        </p:nvSpPr>
        <p:spPr>
          <a:xfrm>
            <a:off x="20351941" y="2607619"/>
            <a:ext cx="1041530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롯데백화점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7" name="Text 54">
            <a:extLst>
              <a:ext uri="{FF2B5EF4-FFF2-40B4-BE49-F238E27FC236}">
                <a16:creationId xmlns:a16="http://schemas.microsoft.com/office/drawing/2014/main" id="{8E2B39D1-F11C-0F8F-487F-2E71FA89D6DE}"/>
              </a:ext>
            </a:extLst>
          </p:cNvPr>
          <p:cNvSpPr/>
          <p:nvPr/>
        </p:nvSpPr>
        <p:spPr>
          <a:xfrm>
            <a:off x="20351941" y="3039419"/>
            <a:ext cx="851006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분당구청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8" name="Text 55">
            <a:extLst>
              <a:ext uri="{FF2B5EF4-FFF2-40B4-BE49-F238E27FC236}">
                <a16:creationId xmlns:a16="http://schemas.microsoft.com/office/drawing/2014/main" id="{B95C99A8-3FBB-7D7F-87EC-4162470AD1D6}"/>
              </a:ext>
            </a:extLst>
          </p:cNvPr>
          <p:cNvSpPr/>
          <p:nvPr/>
        </p:nvSpPr>
        <p:spPr>
          <a:xfrm>
            <a:off x="20351941" y="3471219"/>
            <a:ext cx="233709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중앙공원, 황새울공원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9" name="Text 56">
            <a:extLst>
              <a:ext uri="{FF2B5EF4-FFF2-40B4-BE49-F238E27FC236}">
                <a16:creationId xmlns:a16="http://schemas.microsoft.com/office/drawing/2014/main" id="{27246297-D043-B6C5-66A3-132F97EAD0DC}"/>
              </a:ext>
            </a:extLst>
          </p:cNvPr>
          <p:cNvSpPr/>
          <p:nvPr/>
        </p:nvSpPr>
        <p:spPr>
          <a:xfrm>
            <a:off x="20351941" y="39030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분당 서울대병원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" name="Text 65">
            <a:extLst>
              <a:ext uri="{FF2B5EF4-FFF2-40B4-BE49-F238E27FC236}">
                <a16:creationId xmlns:a16="http://schemas.microsoft.com/office/drawing/2014/main" id="{83CD578F-42E5-85A0-C246-183C60578076}"/>
              </a:ext>
            </a:extLst>
          </p:cNvPr>
          <p:cNvSpPr/>
          <p:nvPr/>
        </p:nvSpPr>
        <p:spPr>
          <a:xfrm>
            <a:off x="20351941" y="5134919"/>
            <a:ext cx="1905238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황새울 국민체육센터,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성남 백현야구장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1" name="Text 69">
            <a:extLst>
              <a:ext uri="{FF2B5EF4-FFF2-40B4-BE49-F238E27FC236}">
                <a16:creationId xmlns:a16="http://schemas.microsoft.com/office/drawing/2014/main" id="{F43E0A85-34D9-DF3C-4858-E1346429D951}"/>
              </a:ext>
            </a:extLst>
          </p:cNvPr>
          <p:cNvSpPr/>
          <p:nvPr/>
        </p:nvSpPr>
        <p:spPr>
          <a:xfrm>
            <a:off x="20351941" y="7674919"/>
            <a:ext cx="234979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강남, 여의도, 사당, 서울역,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남대문, 광진구, 부천, 고양,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의왕, 과천, 용인, 군포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2" name="Text 73">
            <a:extLst>
              <a:ext uri="{FF2B5EF4-FFF2-40B4-BE49-F238E27FC236}">
                <a16:creationId xmlns:a16="http://schemas.microsoft.com/office/drawing/2014/main" id="{80EDB510-B38E-2107-5E32-263DACF3F405}"/>
              </a:ext>
            </a:extLst>
          </p:cNvPr>
          <p:cNvSpPr/>
          <p:nvPr/>
        </p:nvSpPr>
        <p:spPr>
          <a:xfrm>
            <a:off x="20351941" y="6062019"/>
            <a:ext cx="1092337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한국 잡월드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3" name="Text 77">
            <a:extLst>
              <a:ext uri="{FF2B5EF4-FFF2-40B4-BE49-F238E27FC236}">
                <a16:creationId xmlns:a16="http://schemas.microsoft.com/office/drawing/2014/main" id="{C4F861AC-D3C1-8A63-7D7F-D9D077F19823}"/>
              </a:ext>
            </a:extLst>
          </p:cNvPr>
          <p:cNvSpPr/>
          <p:nvPr/>
        </p:nvSpPr>
        <p:spPr>
          <a:xfrm>
            <a:off x="20351941" y="9021119"/>
            <a:ext cx="1663908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00" kern="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수내역 수인분당선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4" name="Text 81">
            <a:extLst>
              <a:ext uri="{FF2B5EF4-FFF2-40B4-BE49-F238E27FC236}">
                <a16:creationId xmlns:a16="http://schemas.microsoft.com/office/drawing/2014/main" id="{B65072FC-F143-797C-82EB-2827395E8739}"/>
              </a:ext>
            </a:extLst>
          </p:cNvPr>
          <p:cNvSpPr/>
          <p:nvPr/>
        </p:nvSpPr>
        <p:spPr>
          <a:xfrm>
            <a:off x="18596099" y="513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문화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465" name="Text 85">
            <a:extLst>
              <a:ext uri="{FF2B5EF4-FFF2-40B4-BE49-F238E27FC236}">
                <a16:creationId xmlns:a16="http://schemas.microsoft.com/office/drawing/2014/main" id="{1DB36A05-04CF-8650-75AF-BA189AB699D9}"/>
              </a:ext>
            </a:extLst>
          </p:cNvPr>
          <p:cNvSpPr/>
          <p:nvPr/>
        </p:nvSpPr>
        <p:spPr>
          <a:xfrm>
            <a:off x="18596099" y="7674919"/>
            <a:ext cx="529233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424248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교통</a:t>
            </a:r>
            <a:endParaRPr lang="en-US" sz="20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pic>
        <p:nvPicPr>
          <p:cNvPr id="466" name="Image 0" descr=" ">
            <a:extLst>
              <a:ext uri="{FF2B5EF4-FFF2-40B4-BE49-F238E27FC236}">
                <a16:creationId xmlns:a16="http://schemas.microsoft.com/office/drawing/2014/main" id="{8F4B8DC5-54AD-343C-776C-612E39C12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1182" y="2391719"/>
            <a:ext cx="4470959" cy="12700"/>
          </a:xfrm>
          <a:prstGeom prst="rect">
            <a:avLst/>
          </a:prstGeom>
        </p:spPr>
      </p:pic>
      <p:pic>
        <p:nvPicPr>
          <p:cNvPr id="467" name="Image 4" descr=" ">
            <a:extLst>
              <a:ext uri="{FF2B5EF4-FFF2-40B4-BE49-F238E27FC236}">
                <a16:creationId xmlns:a16="http://schemas.microsoft.com/office/drawing/2014/main" id="{51F8DEEF-8648-732E-32AF-7A46AC892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1182" y="4906319"/>
            <a:ext cx="4470959" cy="12700"/>
          </a:xfrm>
          <a:prstGeom prst="rect">
            <a:avLst/>
          </a:prstGeom>
        </p:spPr>
      </p:pic>
      <p:pic>
        <p:nvPicPr>
          <p:cNvPr id="468" name="Image 8" descr=" ">
            <a:extLst>
              <a:ext uri="{FF2B5EF4-FFF2-40B4-BE49-F238E27FC236}">
                <a16:creationId xmlns:a16="http://schemas.microsoft.com/office/drawing/2014/main" id="{7EED94AF-924C-AE7E-C8A8-40C079AE3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1182" y="7344719"/>
            <a:ext cx="4470959" cy="12700"/>
          </a:xfrm>
          <a:prstGeom prst="rect">
            <a:avLst/>
          </a:prstGeom>
        </p:spPr>
      </p:pic>
      <p:pic>
        <p:nvPicPr>
          <p:cNvPr id="469" name="Image 12" descr=" ">
            <a:extLst>
              <a:ext uri="{FF2B5EF4-FFF2-40B4-BE49-F238E27FC236}">
                <a16:creationId xmlns:a16="http://schemas.microsoft.com/office/drawing/2014/main" id="{81D07945-18FF-CAD3-074B-38B282EDF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1182" y="10214919"/>
            <a:ext cx="4470959" cy="12700"/>
          </a:xfrm>
          <a:prstGeom prst="rect">
            <a:avLst/>
          </a:prstGeom>
        </p:spPr>
      </p:pic>
      <p:sp>
        <p:nvSpPr>
          <p:cNvPr id="470" name="TextBox 469">
            <a:extLst>
              <a:ext uri="{FF2B5EF4-FFF2-40B4-BE49-F238E27FC236}">
                <a16:creationId xmlns:a16="http://schemas.microsoft.com/office/drawing/2014/main" id="{0162BD1B-8EFA-D7CE-C811-8C2E69FEB4B2}"/>
              </a:ext>
            </a:extLst>
          </p:cNvPr>
          <p:cNvSpPr txBox="1"/>
          <p:nvPr/>
        </p:nvSpPr>
        <p:spPr>
          <a:xfrm>
            <a:off x="19490819" y="267045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상권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7E7E3BDE-C0EB-59D1-09C1-190D9D39881E}"/>
              </a:ext>
            </a:extLst>
          </p:cNvPr>
          <p:cNvSpPr txBox="1"/>
          <p:nvPr/>
        </p:nvSpPr>
        <p:spPr>
          <a:xfrm>
            <a:off x="19490819" y="310294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행정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402DBA5E-0C84-61D7-0C37-6741177D534C}"/>
              </a:ext>
            </a:extLst>
          </p:cNvPr>
          <p:cNvSpPr txBox="1"/>
          <p:nvPr/>
        </p:nvSpPr>
        <p:spPr>
          <a:xfrm>
            <a:off x="19490819" y="35354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공원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819A1F7D-016F-7792-BBBA-4D422F8D9BEF}"/>
              </a:ext>
            </a:extLst>
          </p:cNvPr>
          <p:cNvSpPr txBox="1"/>
          <p:nvPr/>
        </p:nvSpPr>
        <p:spPr>
          <a:xfrm>
            <a:off x="19490819" y="39679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의료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297245C6-FFCB-A74F-001C-F2F3A81C18F8}"/>
              </a:ext>
            </a:extLst>
          </p:cNvPr>
          <p:cNvSpPr txBox="1"/>
          <p:nvPr/>
        </p:nvSpPr>
        <p:spPr>
          <a:xfrm>
            <a:off x="19490819" y="51665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체육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10352EA9-5006-3A9E-408C-03D0054B2728}"/>
              </a:ext>
            </a:extLst>
          </p:cNvPr>
          <p:cNvSpPr txBox="1"/>
          <p:nvPr/>
        </p:nvSpPr>
        <p:spPr>
          <a:xfrm>
            <a:off x="19490819" y="6117995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취미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036894AA-B999-B5BB-F196-FDE2794057C8}"/>
              </a:ext>
            </a:extLst>
          </p:cNvPr>
          <p:cNvSpPr txBox="1"/>
          <p:nvPr/>
        </p:nvSpPr>
        <p:spPr>
          <a:xfrm>
            <a:off x="19490819" y="7712017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버스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473ACC6-871C-D5D7-E197-B037ED5B131D}"/>
              </a:ext>
            </a:extLst>
          </p:cNvPr>
          <p:cNvSpPr txBox="1"/>
          <p:nvPr/>
        </p:nvSpPr>
        <p:spPr>
          <a:xfrm>
            <a:off x="19490819" y="9083617"/>
            <a:ext cx="79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지하철</a:t>
            </a:r>
          </a:p>
        </p:txBody>
      </p:sp>
      <p:sp>
        <p:nvSpPr>
          <p:cNvPr id="478" name="Text 89">
            <a:extLst>
              <a:ext uri="{FF2B5EF4-FFF2-40B4-BE49-F238E27FC236}">
                <a16:creationId xmlns:a16="http://schemas.microsoft.com/office/drawing/2014/main" id="{6155DE45-32B5-5288-694A-66F5FC4C72F3}"/>
              </a:ext>
            </a:extLst>
          </p:cNvPr>
          <p:cNvSpPr/>
          <p:nvPr/>
        </p:nvSpPr>
        <p:spPr>
          <a:xfrm>
            <a:off x="18598502" y="10387484"/>
            <a:ext cx="1748585" cy="389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24248">
                    <a:alpha val="100000"/>
                  </a:srgb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주변 부동산 안내</a:t>
            </a:r>
          </a:p>
        </p:txBody>
      </p:sp>
      <p:sp>
        <p:nvSpPr>
          <p:cNvPr id="479" name="Text 93">
            <a:extLst>
              <a:ext uri="{FF2B5EF4-FFF2-40B4-BE49-F238E27FC236}">
                <a16:creationId xmlns:a16="http://schemas.microsoft.com/office/drawing/2014/main" id="{5AD0BAE4-EFD2-6445-5E5F-E77272BB7B7C}"/>
              </a:ext>
            </a:extLst>
          </p:cNvPr>
          <p:cNvSpPr/>
          <p:nvPr/>
        </p:nvSpPr>
        <p:spPr>
          <a:xfrm>
            <a:off x="18596099" y="11027011"/>
            <a:ext cx="1511489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ㅇㅇㅇ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부동산</a:t>
            </a:r>
          </a:p>
        </p:txBody>
      </p:sp>
      <p:sp>
        <p:nvSpPr>
          <p:cNvPr id="480" name="Text 97">
            <a:extLst>
              <a:ext uri="{FF2B5EF4-FFF2-40B4-BE49-F238E27FC236}">
                <a16:creationId xmlns:a16="http://schemas.microsoft.com/office/drawing/2014/main" id="{50FFA830-7957-922F-36A2-7F1DB3D87939}"/>
              </a:ext>
            </a:extLst>
          </p:cNvPr>
          <p:cNvSpPr/>
          <p:nvPr/>
        </p:nvSpPr>
        <p:spPr>
          <a:xfrm>
            <a:off x="18596099" y="12221519"/>
            <a:ext cx="1473384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ㅇㅇㅇ 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중개사님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81" name="Text 101">
            <a:extLst>
              <a:ext uri="{FF2B5EF4-FFF2-40B4-BE49-F238E27FC236}">
                <a16:creationId xmlns:a16="http://schemas.microsoft.com/office/drawing/2014/main" id="{9C2A662C-96AB-1CD8-4CB5-A01A892C9698}"/>
              </a:ext>
            </a:extLst>
          </p:cNvPr>
          <p:cNvSpPr/>
          <p:nvPr/>
        </p:nvSpPr>
        <p:spPr>
          <a:xfrm>
            <a:off x="18596099" y="11815612"/>
            <a:ext cx="16893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010-0000-0000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82" name="Text 105">
            <a:extLst>
              <a:ext uri="{FF2B5EF4-FFF2-40B4-BE49-F238E27FC236}">
                <a16:creationId xmlns:a16="http://schemas.microsoft.com/office/drawing/2014/main" id="{9B497872-F00E-734D-6572-1265DFD8BA3B}"/>
              </a:ext>
            </a:extLst>
          </p:cNvPr>
          <p:cNvSpPr/>
          <p:nvPr/>
        </p:nvSpPr>
        <p:spPr>
          <a:xfrm>
            <a:off x="18596099" y="11408835"/>
            <a:ext cx="384858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경기도 성남시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분당구</a:t>
            </a:r>
            <a:r>
              <a:rPr lang="en-US" sz="1700" kern="0" spc="-54" dirty="0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700" kern="0" spc="-54" dirty="0" err="1">
                <a:solidFill>
                  <a:srgbClr val="828288">
                    <a:alpha val="10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황새울로</a:t>
            </a:r>
            <a:endParaRPr lang="en-US" sz="17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83" name="Image 8" descr=" ">
            <a:extLst>
              <a:ext uri="{FF2B5EF4-FFF2-40B4-BE49-F238E27FC236}">
                <a16:creationId xmlns:a16="http://schemas.microsoft.com/office/drawing/2014/main" id="{B9F6DF68-6EBE-E9DA-3F8D-337EE0151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73585" y="10909480"/>
            <a:ext cx="4470959" cy="12700"/>
          </a:xfrm>
          <a:prstGeom prst="rect">
            <a:avLst/>
          </a:prstGeom>
        </p:spPr>
      </p:pic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522DAFB4-CEE0-DCDF-7073-F8DC4CF2CAD6}"/>
              </a:ext>
            </a:extLst>
          </p:cNvPr>
          <p:cNvCxnSpPr>
            <a:cxnSpLocks/>
          </p:cNvCxnSpPr>
          <p:nvPr/>
        </p:nvCxnSpPr>
        <p:spPr>
          <a:xfrm>
            <a:off x="1127468" y="2404419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41835C72-E61E-57FF-CF61-FC726B81E235}"/>
              </a:ext>
            </a:extLst>
          </p:cNvPr>
          <p:cNvCxnSpPr>
            <a:cxnSpLocks/>
          </p:cNvCxnSpPr>
          <p:nvPr/>
        </p:nvCxnSpPr>
        <p:spPr>
          <a:xfrm>
            <a:off x="6815346" y="2404419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ABAD3D7E-3D4A-AFA4-BF8A-708D2AD9E0B0}"/>
              </a:ext>
            </a:extLst>
          </p:cNvPr>
          <p:cNvCxnSpPr>
            <a:cxnSpLocks/>
          </p:cNvCxnSpPr>
          <p:nvPr/>
        </p:nvCxnSpPr>
        <p:spPr>
          <a:xfrm>
            <a:off x="12627210" y="2404419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B60C3F37-08F4-B7F2-3793-EB5C39BC9680}"/>
              </a:ext>
            </a:extLst>
          </p:cNvPr>
          <p:cNvCxnSpPr>
            <a:cxnSpLocks/>
          </p:cNvCxnSpPr>
          <p:nvPr/>
        </p:nvCxnSpPr>
        <p:spPr>
          <a:xfrm>
            <a:off x="18361583" y="2404419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[R] 7">
            <a:extLst>
              <a:ext uri="{FF2B5EF4-FFF2-40B4-BE49-F238E27FC236}">
                <a16:creationId xmlns:a16="http://schemas.microsoft.com/office/drawing/2014/main" id="{F0808709-3E7F-20C2-38F1-0DDDCCFF7B74}"/>
              </a:ext>
            </a:extLst>
          </p:cNvPr>
          <p:cNvCxnSpPr>
            <a:cxnSpLocks/>
          </p:cNvCxnSpPr>
          <p:nvPr/>
        </p:nvCxnSpPr>
        <p:spPr>
          <a:xfrm>
            <a:off x="1127468" y="10215564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46FD0A80-0BA2-AE33-56FA-068B7BC6D037}"/>
              </a:ext>
            </a:extLst>
          </p:cNvPr>
          <p:cNvCxnSpPr>
            <a:cxnSpLocks/>
          </p:cNvCxnSpPr>
          <p:nvPr/>
        </p:nvCxnSpPr>
        <p:spPr>
          <a:xfrm>
            <a:off x="6815346" y="10215564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42BCF815-B883-5A77-89B2-B8ED93D3BB9D}"/>
              </a:ext>
            </a:extLst>
          </p:cNvPr>
          <p:cNvCxnSpPr>
            <a:cxnSpLocks/>
          </p:cNvCxnSpPr>
          <p:nvPr/>
        </p:nvCxnSpPr>
        <p:spPr>
          <a:xfrm>
            <a:off x="12627210" y="10215564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A22F2582-5722-2B70-ECD2-BDCBCB31D6FA}"/>
              </a:ext>
            </a:extLst>
          </p:cNvPr>
          <p:cNvCxnSpPr>
            <a:cxnSpLocks/>
          </p:cNvCxnSpPr>
          <p:nvPr/>
        </p:nvCxnSpPr>
        <p:spPr>
          <a:xfrm>
            <a:off x="18361583" y="10215564"/>
            <a:ext cx="449933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9">
            <a:extLst>
              <a:ext uri="{FF2B5EF4-FFF2-40B4-BE49-F238E27FC236}">
                <a16:creationId xmlns:a16="http://schemas.microsoft.com/office/drawing/2014/main" id="{19121130-1937-2774-6A8D-09F41289C9A8}"/>
              </a:ext>
            </a:extLst>
          </p:cNvPr>
          <p:cNvSpPr/>
          <p:nvPr/>
        </p:nvSpPr>
        <p:spPr>
          <a:xfrm>
            <a:off x="1882377" y="417154"/>
            <a:ext cx="8435515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ko-KR" altLang="en-US" sz="4000" dirty="0">
                <a:solidFill>
                  <a:srgbClr val="44474B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지역 생활권 정보</a:t>
            </a:r>
            <a:endParaRPr lang="en-US" sz="4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DB43B909-72C0-7599-1857-FEA7E5A55968}"/>
              </a:ext>
            </a:extLst>
          </p:cNvPr>
          <p:cNvSpPr/>
          <p:nvPr/>
        </p:nvSpPr>
        <p:spPr>
          <a:xfrm>
            <a:off x="924336" y="449371"/>
            <a:ext cx="965321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en-US" altLang="ko-KR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02</a:t>
            </a:r>
            <a:r>
              <a:rPr lang="en-US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endParaRPr lang="en-US" sz="4800" dirty="0">
              <a:solidFill>
                <a:srgbClr val="00D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5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3"/>
          <p:cNvSpPr/>
          <p:nvPr/>
        </p:nvSpPr>
        <p:spPr>
          <a:xfrm>
            <a:off x="14022790" y="1177528"/>
            <a:ext cx="6600637" cy="74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부동산 상담 서비스가 뭔가요?</a:t>
            </a:r>
          </a:p>
        </p:txBody>
      </p:sp>
      <p:sp>
        <p:nvSpPr>
          <p:cNvPr id="41" name="Text 5"/>
          <p:cNvSpPr/>
          <p:nvPr/>
        </p:nvSpPr>
        <p:spPr>
          <a:xfrm>
            <a:off x="14022790" y="5021707"/>
            <a:ext cx="8256442" cy="74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와! 그럼 어떤 정보를 얻을 수 있나요?</a:t>
            </a:r>
          </a:p>
        </p:txBody>
      </p:sp>
      <p:sp>
        <p:nvSpPr>
          <p:cNvPr id="60" name="Text 7"/>
          <p:cNvSpPr/>
          <p:nvPr/>
        </p:nvSpPr>
        <p:spPr>
          <a:xfrm>
            <a:off x="14012470" y="8744760"/>
            <a:ext cx="6759238" cy="74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오호, 서비스는 어떻게 신청할 수 있나요?</a:t>
            </a:r>
          </a:p>
        </p:txBody>
      </p:sp>
      <p:sp>
        <p:nvSpPr>
          <p:cNvPr id="77" name="Text 9"/>
          <p:cNvSpPr/>
          <p:nvPr/>
        </p:nvSpPr>
        <p:spPr>
          <a:xfrm>
            <a:off x="14012470" y="2081476"/>
            <a:ext cx="6990107" cy="13527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사옥 인근의 부동산 정보가 부족한 구성원이</a:t>
            </a:r>
          </a:p>
          <a:p>
            <a:pPr marL="0" indent="0" algn="l">
              <a:lnSpc>
                <a:spcPts val="36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만족스러운 집을 구할 수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있도록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담당자가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직접</a:t>
            </a:r>
          </a:p>
          <a:p>
            <a:pPr marL="0" indent="0" algn="l">
              <a:lnSpc>
                <a:spcPts val="36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상담을 통해 도움을 드리는 서비스입니다!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Text 11"/>
          <p:cNvSpPr/>
          <p:nvPr/>
        </p:nvSpPr>
        <p:spPr>
          <a:xfrm>
            <a:off x="14022790" y="5982364"/>
            <a:ext cx="8127071" cy="13442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각 생활권 정보(치안, 편의 등)부터 출퇴근 소요 시간,</a:t>
            </a:r>
          </a:p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셔틀버스 탑승 가능 여부, 생활권 별 시세 등 정보는 물론이고</a:t>
            </a:r>
          </a:p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필요하시면 매물도 찾아 드립니다!</a:t>
            </a:r>
          </a:p>
        </p:txBody>
      </p:sp>
      <p:sp>
        <p:nvSpPr>
          <p:cNvPr id="111" name="Text 13"/>
          <p:cNvSpPr/>
          <p:nvPr/>
        </p:nvSpPr>
        <p:spPr>
          <a:xfrm>
            <a:off x="14022790" y="9672247"/>
            <a:ext cx="6139101" cy="13527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담당자(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행복지원셀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ko-KR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ㅇㅇㅇ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프로)에게 연락주세요!</a:t>
            </a:r>
          </a:p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문자 및 전화: 010-0000-0000</a:t>
            </a:r>
          </a:p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이메일: </a:t>
            </a:r>
            <a:r>
              <a:rPr lang="ko-KR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ㅇㅇㅇ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@midasit.com</a:t>
            </a:r>
          </a:p>
        </p:txBody>
      </p:sp>
      <p:cxnSp>
        <p:nvCxnSpPr>
          <p:cNvPr id="120" name="직선 연결선[R] 119">
            <a:extLst>
              <a:ext uri="{FF2B5EF4-FFF2-40B4-BE49-F238E27FC236}">
                <a16:creationId xmlns:a16="http://schemas.microsoft.com/office/drawing/2014/main" id="{E7551D78-5D77-D06B-E79B-1E84A343D007}"/>
              </a:ext>
            </a:extLst>
          </p:cNvPr>
          <p:cNvCxnSpPr/>
          <p:nvPr/>
        </p:nvCxnSpPr>
        <p:spPr>
          <a:xfrm>
            <a:off x="12255114" y="4582731"/>
            <a:ext cx="1132170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[R] 121">
            <a:extLst>
              <a:ext uri="{FF2B5EF4-FFF2-40B4-BE49-F238E27FC236}">
                <a16:creationId xmlns:a16="http://schemas.microsoft.com/office/drawing/2014/main" id="{1244D853-0304-0384-6B08-F71B957E4D16}"/>
              </a:ext>
            </a:extLst>
          </p:cNvPr>
          <p:cNvCxnSpPr/>
          <p:nvPr/>
        </p:nvCxnSpPr>
        <p:spPr>
          <a:xfrm>
            <a:off x="12255114" y="8328252"/>
            <a:ext cx="1132170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1">
            <a:extLst>
              <a:ext uri="{FF2B5EF4-FFF2-40B4-BE49-F238E27FC236}">
                <a16:creationId xmlns:a16="http://schemas.microsoft.com/office/drawing/2014/main" id="{855BDE41-BC1F-579B-BD56-927225A80F1E}"/>
              </a:ext>
            </a:extLst>
          </p:cNvPr>
          <p:cNvSpPr/>
          <p:nvPr/>
        </p:nvSpPr>
        <p:spPr>
          <a:xfrm>
            <a:off x="12543732" y="1097534"/>
            <a:ext cx="1274382" cy="959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</a:t>
            </a:r>
            <a:r>
              <a:rPr lang="en-US" sz="5400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</a:t>
            </a:r>
          </a:p>
        </p:txBody>
      </p:sp>
      <p:sp>
        <p:nvSpPr>
          <p:cNvPr id="125" name="Text 1">
            <a:extLst>
              <a:ext uri="{FF2B5EF4-FFF2-40B4-BE49-F238E27FC236}">
                <a16:creationId xmlns:a16="http://schemas.microsoft.com/office/drawing/2014/main" id="{E4B8BA20-035C-3BBE-31B5-D00A76F0F346}"/>
              </a:ext>
            </a:extLst>
          </p:cNvPr>
          <p:cNvSpPr/>
          <p:nvPr/>
        </p:nvSpPr>
        <p:spPr>
          <a:xfrm>
            <a:off x="12543732" y="4967001"/>
            <a:ext cx="1274382" cy="959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</a:t>
            </a:r>
            <a:r>
              <a:rPr lang="en-US" sz="5400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</a:p>
        </p:txBody>
      </p:sp>
      <p:cxnSp>
        <p:nvCxnSpPr>
          <p:cNvPr id="126" name="직선 연결선[R] 125">
            <a:extLst>
              <a:ext uri="{FF2B5EF4-FFF2-40B4-BE49-F238E27FC236}">
                <a16:creationId xmlns:a16="http://schemas.microsoft.com/office/drawing/2014/main" id="{34CB6E69-CA7A-C71C-00EE-053BB0F0F109}"/>
              </a:ext>
            </a:extLst>
          </p:cNvPr>
          <p:cNvCxnSpPr/>
          <p:nvPr/>
        </p:nvCxnSpPr>
        <p:spPr>
          <a:xfrm>
            <a:off x="12255114" y="747608"/>
            <a:ext cx="1132170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1">
            <a:extLst>
              <a:ext uri="{FF2B5EF4-FFF2-40B4-BE49-F238E27FC236}">
                <a16:creationId xmlns:a16="http://schemas.microsoft.com/office/drawing/2014/main" id="{F97D3E49-EDB3-948B-27FE-91C18205C071}"/>
              </a:ext>
            </a:extLst>
          </p:cNvPr>
          <p:cNvSpPr/>
          <p:nvPr/>
        </p:nvSpPr>
        <p:spPr>
          <a:xfrm>
            <a:off x="12543732" y="8712521"/>
            <a:ext cx="1274382" cy="959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</a:t>
            </a:r>
            <a:r>
              <a:rPr lang="en-US" sz="5400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</a:t>
            </a:r>
          </a:p>
        </p:txBody>
      </p:sp>
      <p:cxnSp>
        <p:nvCxnSpPr>
          <p:cNvPr id="2" name="직선 연결선[R] 1">
            <a:extLst>
              <a:ext uri="{FF2B5EF4-FFF2-40B4-BE49-F238E27FC236}">
                <a16:creationId xmlns:a16="http://schemas.microsoft.com/office/drawing/2014/main" id="{A0A5D5E9-B67B-08C4-1F76-BD8E4D48CC97}"/>
              </a:ext>
            </a:extLst>
          </p:cNvPr>
          <p:cNvCxnSpPr>
            <a:cxnSpLocks/>
          </p:cNvCxnSpPr>
          <p:nvPr/>
        </p:nvCxnSpPr>
        <p:spPr>
          <a:xfrm>
            <a:off x="12255114" y="747608"/>
            <a:ext cx="11321703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58441DE2-6536-B90C-F77D-9539A2FB3338}"/>
              </a:ext>
            </a:extLst>
          </p:cNvPr>
          <p:cNvCxnSpPr>
            <a:cxnSpLocks/>
          </p:cNvCxnSpPr>
          <p:nvPr/>
        </p:nvCxnSpPr>
        <p:spPr>
          <a:xfrm>
            <a:off x="12255114" y="4575690"/>
            <a:ext cx="11321703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71FEA840-C0F6-4498-CD5A-E9B22AC52839}"/>
              </a:ext>
            </a:extLst>
          </p:cNvPr>
          <p:cNvCxnSpPr>
            <a:cxnSpLocks/>
          </p:cNvCxnSpPr>
          <p:nvPr/>
        </p:nvCxnSpPr>
        <p:spPr>
          <a:xfrm>
            <a:off x="12255114" y="8326280"/>
            <a:ext cx="11321703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9">
            <a:extLst>
              <a:ext uri="{FF2B5EF4-FFF2-40B4-BE49-F238E27FC236}">
                <a16:creationId xmlns:a16="http://schemas.microsoft.com/office/drawing/2014/main" id="{F9542E99-E010-F299-3E80-FD836F58BEC1}"/>
              </a:ext>
            </a:extLst>
          </p:cNvPr>
          <p:cNvSpPr/>
          <p:nvPr/>
        </p:nvSpPr>
        <p:spPr>
          <a:xfrm>
            <a:off x="1882377" y="417154"/>
            <a:ext cx="8435515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ko-KR" altLang="en-US" sz="4000" dirty="0">
                <a:solidFill>
                  <a:srgbClr val="44474B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사내 부동산 상담 서비스 안내</a:t>
            </a:r>
            <a:endParaRPr lang="en-US" sz="4000" dirty="0"/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580350A0-FB8D-2AD7-13CD-FDCF424AA52A}"/>
              </a:ext>
            </a:extLst>
          </p:cNvPr>
          <p:cNvSpPr/>
          <p:nvPr/>
        </p:nvSpPr>
        <p:spPr>
          <a:xfrm>
            <a:off x="924336" y="449371"/>
            <a:ext cx="965321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en-US" altLang="ko-KR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03</a:t>
            </a:r>
            <a:r>
              <a:rPr lang="en-US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endParaRPr lang="en-US" sz="4800" dirty="0">
              <a:solidFill>
                <a:srgbClr val="00D16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763</Words>
  <Application>Microsoft Office PowerPoint</Application>
  <PresentationFormat>사용자 지정</PresentationFormat>
  <Paragraphs>372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Pretendard</vt:lpstr>
      <vt:lpstr>Pretendard Bold</vt:lpstr>
      <vt:lpstr>Pretendard Medium</vt:lpstr>
      <vt:lpstr>Pretendard Regular</vt:lpstr>
      <vt:lpstr>Pretendard SemiBold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MAT 심재헌</cp:lastModifiedBy>
  <cp:revision>59</cp:revision>
  <dcterms:created xsi:type="dcterms:W3CDTF">2023-09-11T07:06:44Z</dcterms:created>
  <dcterms:modified xsi:type="dcterms:W3CDTF">2024-08-20T02:03:02Z</dcterms:modified>
</cp:coreProperties>
</file>