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3" r:id="rId9"/>
  </p:sldIdLst>
  <p:sldSz cx="12188825" cy="6858000"/>
  <p:notesSz cx="6858000" cy="121888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D16E"/>
    <a:srgbClr val="F2FBF7"/>
    <a:srgbClr val="D2F3D0"/>
    <a:srgbClr val="3082F6"/>
    <a:srgbClr val="FFFAEA"/>
    <a:srgbClr val="8C8C8C"/>
    <a:srgbClr val="E8F3FF"/>
    <a:srgbClr val="C09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9"/>
    <p:restoredTop sz="94610"/>
  </p:normalViewPr>
  <p:slideViewPr>
    <p:cSldViewPr snapToGrid="0" snapToObjects="1">
      <p:cViewPr>
        <p:scale>
          <a:sx n="152" d="100"/>
          <a:sy n="152" d="100"/>
        </p:scale>
        <p:origin x="2208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44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8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0899" y="2520575"/>
            <a:ext cx="12150003" cy="281121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lnSpc>
                <a:spcPts val="10700"/>
              </a:lnSpc>
              <a:buNone/>
            </a:pPr>
            <a:r>
              <a:rPr lang="en-US" sz="13180" dirty="0">
                <a:ln w="12700">
                  <a:solidFill>
                    <a:srgbClr val="07D16E">
                      <a:alpha val="20000"/>
                    </a:srgbClr>
                  </a:solidFill>
                </a:ln>
                <a:noFill/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DO THE RIGHT </a:t>
            </a:r>
          </a:p>
          <a:p>
            <a:pPr marL="0" indent="0" algn="l">
              <a:lnSpc>
                <a:spcPts val="10700"/>
              </a:lnSpc>
              <a:buNone/>
            </a:pPr>
            <a:r>
              <a:rPr lang="en-US" sz="13180" dirty="0">
                <a:ln w="12700">
                  <a:solidFill>
                    <a:srgbClr val="07D16E">
                      <a:alpha val="20000"/>
                    </a:srgbClr>
                  </a:solidFill>
                </a:ln>
                <a:noFill/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THINGS RIGHT</a:t>
            </a:r>
            <a:endParaRPr lang="en-US" sz="13180" dirty="0">
              <a:ln>
                <a:solidFill>
                  <a:srgbClr val="07D16E">
                    <a:alpha val="20000"/>
                  </a:srgbClr>
                </a:solidFill>
              </a:ln>
              <a:noFill/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4428972" y="2247404"/>
            <a:ext cx="3351399" cy="8290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5387" b="1" dirty="0">
                <a:solidFill>
                  <a:srgbClr val="07D16E"/>
                </a:solidFill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베스트 인재</a:t>
            </a:r>
          </a:p>
        </p:txBody>
      </p:sp>
      <p:sp>
        <p:nvSpPr>
          <p:cNvPr id="4" name="Text 2"/>
          <p:cNvSpPr/>
          <p:nvPr/>
        </p:nvSpPr>
        <p:spPr>
          <a:xfrm>
            <a:off x="4570863" y="3213100"/>
            <a:ext cx="3186903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800" dirty="0">
                <a:solidFill>
                  <a:srgbClr val="737373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달의 베스트 인재는 누구일까요?</a:t>
            </a:r>
            <a:endParaRPr lang="en-US" sz="18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542962" y="1593850"/>
            <a:ext cx="3120260" cy="369332"/>
          </a:xfrm>
          <a:prstGeom prst="rect">
            <a:avLst/>
          </a:prstGeom>
          <a:noFill/>
          <a:ln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" name="Text 4"/>
          <p:cNvSpPr/>
          <p:nvPr/>
        </p:nvSpPr>
        <p:spPr>
          <a:xfrm>
            <a:off x="4555662" y="1593850"/>
            <a:ext cx="1980267" cy="6447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4190" b="1" dirty="0">
                <a:solidFill>
                  <a:srgbClr val="969696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202</a:t>
            </a:r>
            <a:r>
              <a:rPr lang="en-US" altLang="ko-KR" sz="4190" b="1" dirty="0">
                <a:solidFill>
                  <a:srgbClr val="969696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4</a:t>
            </a:r>
            <a:r>
              <a:rPr lang="en-US" sz="4190" b="1" dirty="0">
                <a:solidFill>
                  <a:srgbClr val="969696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년</a:t>
            </a:r>
            <a:endParaRPr lang="en-US" sz="419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6583989" y="1593850"/>
            <a:ext cx="1243851" cy="6447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190" b="1" dirty="0">
                <a:solidFill>
                  <a:srgbClr val="969696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10월</a:t>
            </a:r>
          </a:p>
        </p:txBody>
      </p:sp>
      <p:pic>
        <p:nvPicPr>
          <p:cNvPr id="8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0137" y="3778250"/>
            <a:ext cx="1701375" cy="1701800"/>
          </a:xfrm>
          <a:prstGeom prst="rect">
            <a:avLst/>
          </a:prstGeom>
        </p:spPr>
      </p:pic>
      <p:pic>
        <p:nvPicPr>
          <p:cNvPr id="9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8085" y="3926185"/>
            <a:ext cx="1405484" cy="1405830"/>
          </a:xfrm>
          <a:prstGeom prst="rect">
            <a:avLst/>
          </a:prstGeom>
        </p:spPr>
      </p:pic>
      <p:pic>
        <p:nvPicPr>
          <p:cNvPr id="10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9064" y="4012505"/>
            <a:ext cx="1283522" cy="1270198"/>
          </a:xfrm>
          <a:prstGeom prst="rect">
            <a:avLst/>
          </a:prstGeom>
        </p:spPr>
      </p:pic>
      <p:pic>
        <p:nvPicPr>
          <p:cNvPr id="15" name="그림 14" descr="다채로움, 어둠, 원이(가) 표시된 사진&#10;&#10;자동 생성된 설명">
            <a:extLst>
              <a:ext uri="{FF2B5EF4-FFF2-40B4-BE49-F238E27FC236}">
                <a16:creationId xmlns:a16="http://schemas.microsoft.com/office/drawing/2014/main" id="{458A2CA9-4E48-4D68-3F2A-EC5AD9F4AE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9364" y="4481418"/>
            <a:ext cx="446036" cy="2937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gradFill flip="none" rotWithShape="1">
          <a:gsLst>
            <a:gs pos="0">
              <a:schemeClr val="bg1">
                <a:alpha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8984" y="2338379"/>
            <a:ext cx="3351399" cy="104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387" b="1" dirty="0">
                <a:solidFill>
                  <a:srgbClr val="3082F6"/>
                </a:solidFill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우수 성과상</a:t>
            </a:r>
          </a:p>
        </p:txBody>
      </p:sp>
      <p:sp>
        <p:nvSpPr>
          <p:cNvPr id="3" name="Text 1"/>
          <p:cNvSpPr/>
          <p:nvPr/>
        </p:nvSpPr>
        <p:spPr>
          <a:xfrm>
            <a:off x="1339490" y="1983385"/>
            <a:ext cx="162519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3082F6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Best Performer</a:t>
            </a:r>
          </a:p>
        </p:txBody>
      </p:sp>
      <p:sp>
        <p:nvSpPr>
          <p:cNvPr id="11" name="Text 3"/>
          <p:cNvSpPr/>
          <p:nvPr/>
        </p:nvSpPr>
        <p:spPr>
          <a:xfrm>
            <a:off x="1339490" y="3683000"/>
            <a:ext cx="3253290" cy="307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 </a:t>
            </a:r>
            <a:r>
              <a:rPr 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itchFamily="34" charset="0"/>
                <a:ea typeface="Pretendard SemiBold" pitchFamily="34" charset="-122"/>
                <a:cs typeface="Pretendard SemiBold" pitchFamily="34" charset="-120"/>
              </a:rPr>
              <a:t>성과창출</a:t>
            </a:r>
            <a:r>
              <a:rPr 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로 타의 귀감이 된 구성원</a:t>
            </a:r>
            <a:endParaRPr lang="en-US" sz="1569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4"/>
          <p:cNvSpPr/>
          <p:nvPr/>
        </p:nvSpPr>
        <p:spPr>
          <a:xfrm>
            <a:off x="6672169" y="2774592"/>
            <a:ext cx="1102677" cy="569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ko-KR" altLang="en-US" sz="2954" b="1" dirty="0" err="1">
                <a:solidFill>
                  <a:srgbClr val="4E5968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김 잡다</a:t>
            </a:r>
            <a:endParaRPr lang="en-US" sz="2954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3" name="Text 5"/>
          <p:cNvSpPr/>
          <p:nvPr/>
        </p:nvSpPr>
        <p:spPr>
          <a:xfrm>
            <a:off x="7829061" y="2890182"/>
            <a:ext cx="312088" cy="388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974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1974" dirty="0"/>
          </a:p>
        </p:txBody>
      </p:sp>
      <p:sp>
        <p:nvSpPr>
          <p:cNvPr id="14" name="Text 6"/>
          <p:cNvSpPr/>
          <p:nvPr/>
        </p:nvSpPr>
        <p:spPr>
          <a:xfrm>
            <a:off x="6672169" y="4222392"/>
            <a:ext cx="1102677" cy="569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ko-KR" altLang="en-US" sz="2954" b="1" dirty="0">
                <a:solidFill>
                  <a:srgbClr val="4E5968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채용</a:t>
            </a:r>
            <a:endParaRPr lang="en-US" sz="2954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5" name="Text 7"/>
          <p:cNvSpPr/>
          <p:nvPr/>
        </p:nvSpPr>
        <p:spPr>
          <a:xfrm>
            <a:off x="6672169" y="2392843"/>
            <a:ext cx="2625873" cy="391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44" dirty="0">
                <a:solidFill>
                  <a:srgbClr val="8B95A1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국내사업그룹 기계사업셀</a:t>
            </a:r>
            <a:endParaRPr lang="en-US" sz="2044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6" name="Text 8"/>
          <p:cNvSpPr/>
          <p:nvPr/>
        </p:nvSpPr>
        <p:spPr>
          <a:xfrm>
            <a:off x="7829061" y="4366088"/>
            <a:ext cx="312088" cy="388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974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1974" dirty="0"/>
          </a:p>
        </p:txBody>
      </p:sp>
      <p:sp>
        <p:nvSpPr>
          <p:cNvPr id="17" name="Text 9"/>
          <p:cNvSpPr/>
          <p:nvPr/>
        </p:nvSpPr>
        <p:spPr>
          <a:xfrm>
            <a:off x="6672169" y="3840643"/>
            <a:ext cx="3019474" cy="391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44" dirty="0">
                <a:solidFill>
                  <a:srgbClr val="8B95A1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잡다ATS센터 솔루션개발2셀</a:t>
            </a:r>
            <a:endParaRPr lang="en-US" sz="2044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8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3291" y="2140882"/>
            <a:ext cx="4164559" cy="6350"/>
          </a:xfrm>
          <a:prstGeom prst="rect">
            <a:avLst/>
          </a:prstGeom>
        </p:spPr>
      </p:pic>
      <p:pic>
        <p:nvPicPr>
          <p:cNvPr id="19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3291" y="3575982"/>
            <a:ext cx="4164559" cy="6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578" y="1306542"/>
            <a:ext cx="5002549" cy="49403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704174" y="622300"/>
            <a:ext cx="2539365" cy="812800"/>
          </a:xfrm>
          <a:prstGeom prst="rect">
            <a:avLst/>
          </a:prstGeom>
          <a:noFill/>
          <a:ln/>
        </p:spPr>
        <p:txBody>
          <a:bodyPr wrap="none"/>
          <a:lstStyle/>
          <a:p>
            <a:endParaRPr lang="ko-KR" altLang="en-US"/>
          </a:p>
        </p:txBody>
      </p:sp>
      <p:sp>
        <p:nvSpPr>
          <p:cNvPr id="4" name="Text 1"/>
          <p:cNvSpPr/>
          <p:nvPr/>
        </p:nvSpPr>
        <p:spPr>
          <a:xfrm>
            <a:off x="4753603" y="434477"/>
            <a:ext cx="2625873" cy="391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국내사업그룹 기계사업셀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753603" y="802777"/>
            <a:ext cx="1102677" cy="569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ko-KR" altLang="en-US" sz="2954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김 잡다</a:t>
            </a:r>
            <a:endParaRPr lang="en-US" sz="295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5910495" y="922438"/>
            <a:ext cx="312088" cy="388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97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197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4460893" y="1699123"/>
            <a:ext cx="5790047" cy="46166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685800" lvl="1" indent="-342900" algn="l">
              <a:lnSpc>
                <a:spcPts val="15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당월 목표 대비 136%, 누적 목표 대비 125%달성</a:t>
            </a:r>
          </a:p>
          <a:p>
            <a:pPr marL="685800" lvl="1" indent="-342900" algn="l">
              <a:lnSpc>
                <a:spcPts val="15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기계분야 적극적인 고객 소통과 선제적 방문 영업을 통한 성과 지향적 실행</a:t>
            </a:r>
          </a:p>
        </p:txBody>
      </p:sp>
      <p:sp>
        <p:nvSpPr>
          <p:cNvPr id="9" name="Text 6"/>
          <p:cNvSpPr/>
          <p:nvPr/>
        </p:nvSpPr>
        <p:spPr>
          <a:xfrm>
            <a:off x="475128" y="311150"/>
            <a:ext cx="2648098" cy="427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900" b="1" dirty="0">
                <a:solidFill>
                  <a:srgbClr val="3182F6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Best</a:t>
            </a:r>
          </a:p>
          <a:p>
            <a:pPr marL="0" indent="0" algn="l">
              <a:buNone/>
            </a:pPr>
            <a:r>
              <a:rPr lang="en-US" sz="2900" b="1" dirty="0">
                <a:solidFill>
                  <a:srgbClr val="3182F6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Perfomer</a:t>
            </a:r>
            <a:endParaRPr lang="en-US" sz="29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8" name="Text 9"/>
          <p:cNvSpPr/>
          <p:nvPr/>
        </p:nvSpPr>
        <p:spPr>
          <a:xfrm>
            <a:off x="552312" y="5791200"/>
            <a:ext cx="1011741" cy="694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5" b="1" dirty="0">
                <a:solidFill>
                  <a:schemeClr val="tx2">
                    <a:lumMod val="60000"/>
                    <a:lumOff val="4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MIDAS</a:t>
            </a:r>
          </a:p>
          <a:p>
            <a:pPr marL="0" indent="0" algn="l">
              <a:buNone/>
            </a:pPr>
            <a:r>
              <a:rPr lang="en-US" sz="2005" b="1" dirty="0">
                <a:solidFill>
                  <a:schemeClr val="tx2">
                    <a:lumMod val="60000"/>
                    <a:lumOff val="4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AWA</a:t>
            </a:r>
            <a:r>
              <a:rPr lang="en-US" altLang="ko-KR" sz="2005" b="1" dirty="0">
                <a:solidFill>
                  <a:schemeClr val="tx2">
                    <a:lumMod val="60000"/>
                    <a:lumOff val="4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</a:t>
            </a:r>
            <a:r>
              <a:rPr lang="en-US" sz="2005" b="1" dirty="0">
                <a:solidFill>
                  <a:schemeClr val="tx2">
                    <a:lumMod val="60000"/>
                    <a:lumOff val="4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DS</a:t>
            </a:r>
          </a:p>
        </p:txBody>
      </p:sp>
      <p:sp>
        <p:nvSpPr>
          <p:cNvPr id="19" name="Shape 10"/>
          <p:cNvSpPr/>
          <p:nvPr/>
        </p:nvSpPr>
        <p:spPr>
          <a:xfrm>
            <a:off x="4704174" y="2501900"/>
            <a:ext cx="7021344" cy="3921623"/>
          </a:xfrm>
          <a:prstGeom prst="roundRect">
            <a:avLst>
              <a:gd name="adj" fmla="val 2483"/>
            </a:avLst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1"/>
          <p:cNvSpPr/>
          <p:nvPr/>
        </p:nvSpPr>
        <p:spPr>
          <a:xfrm>
            <a:off x="5113859" y="2700866"/>
            <a:ext cx="816829" cy="524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수상 소감</a:t>
            </a:r>
          </a:p>
        </p:txBody>
      </p:sp>
      <p:sp>
        <p:nvSpPr>
          <p:cNvPr id="21" name="Text 12"/>
          <p:cNvSpPr/>
          <p:nvPr/>
        </p:nvSpPr>
        <p:spPr>
          <a:xfrm>
            <a:off x="5113859" y="3225799"/>
            <a:ext cx="6234013" cy="2878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아직 많이 부족함에도 영광스럽고 뜻깊은 상을 주셔서 감사 말씀 드립니다.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상은 제가 혼자였다면 결코 받을 수 없었을, 기계사업셀 구성원 분들과 함께 받는 상이라고 생각합니다.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기계사업셀을 위해 무한한 지원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주시는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그룹장님과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많은 스킬 전수해주시고 힘든일, 기쁜일 항상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응원해주시는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셀장님, 그리고 함께 동고동락하며 이제 저에게 없어서는 안되는 기계사업셀 구성원 분들께 깊은 감사의 말씀을 전하고 싶습니다.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우리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기계사업셀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셀장님께서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‘네가 받는 상이 동시에 내가 받는 상이고, 상으로 인한 너의 자신감이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나의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자부심이다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.’라고 항상 말씀해주셨는데, 저의 꿈, 그리고 동시에 셀장님의 꿈을 빨리 달성할 수 있어서 이 마음을 어떻게 표현해야 할 지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모르겠습니다.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점점 커가고 있는 기계사업의 일원으로써 기계사업셀 구성원분들을 대신해서 받은 상으로 자만하지 않고,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남은 상반기와 3,4분기 더욱 열심히 하고 잘 하라는 의미로 생각하고, 다시 한 번 멋진 성과 보여드릴 수 있도록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하겠습니다.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감사합니다.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22" name="Image 7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2664" y="524933"/>
            <a:ext cx="3745563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F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90435" y="2364421"/>
            <a:ext cx="3351399" cy="104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5387" b="1" dirty="0">
                <a:solidFill>
                  <a:srgbClr val="FFC82A">
                    <a:alpha val="100000"/>
                  </a:srgbClr>
                </a:solidFill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우수</a:t>
            </a:r>
            <a:r>
              <a:rPr lang="ko-KR" altLang="en-US" sz="5387" b="1" dirty="0">
                <a:solidFill>
                  <a:srgbClr val="FFC82A">
                    <a:alpha val="100000"/>
                  </a:srgbClr>
                </a:solidFill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열정상</a:t>
            </a:r>
            <a:endParaRPr lang="en-US" sz="5387" b="1" dirty="0">
              <a:solidFill>
                <a:srgbClr val="FFC82A">
                  <a:alpha val="100000"/>
                </a:srgbClr>
              </a:solidFill>
              <a:latin typeface="Pretendard ExtraBold" panose="02000503000000020004" pitchFamily="2" charset="-127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1339489" y="1983385"/>
            <a:ext cx="69991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Best Passionate Person</a:t>
            </a:r>
          </a:p>
        </p:txBody>
      </p:sp>
      <p:sp>
        <p:nvSpPr>
          <p:cNvPr id="11" name="Text 3"/>
          <p:cNvSpPr/>
          <p:nvPr/>
        </p:nvSpPr>
        <p:spPr>
          <a:xfrm>
            <a:off x="1339490" y="3683000"/>
            <a:ext cx="3253290" cy="307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</a:t>
            </a:r>
            <a:r>
              <a:rPr lang="ko-KR" alt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ko-KR" altLang="en-US" sz="1569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열정</a:t>
            </a:r>
            <a:r>
              <a:rPr lang="ko-KR" alt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으로</a:t>
            </a:r>
            <a:r>
              <a:rPr 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타의 귀감이 된 구성원</a:t>
            </a:r>
          </a:p>
        </p:txBody>
      </p:sp>
      <p:sp>
        <p:nvSpPr>
          <p:cNvPr id="12" name="Text 4"/>
          <p:cNvSpPr/>
          <p:nvPr/>
        </p:nvSpPr>
        <p:spPr>
          <a:xfrm>
            <a:off x="6672169" y="2724258"/>
            <a:ext cx="1102677" cy="569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ko-KR" altLang="en-US" sz="2954" b="1" dirty="0" err="1">
                <a:solidFill>
                  <a:srgbClr val="4E5968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김 잡다</a:t>
            </a:r>
            <a:endParaRPr lang="en-US" sz="2954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3" name="Text 5"/>
          <p:cNvSpPr/>
          <p:nvPr/>
        </p:nvSpPr>
        <p:spPr>
          <a:xfrm>
            <a:off x="7829061" y="2839848"/>
            <a:ext cx="312088" cy="388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974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1974" dirty="0"/>
          </a:p>
        </p:txBody>
      </p:sp>
      <p:sp>
        <p:nvSpPr>
          <p:cNvPr id="14" name="Text 6"/>
          <p:cNvSpPr/>
          <p:nvPr/>
        </p:nvSpPr>
        <p:spPr>
          <a:xfrm>
            <a:off x="6672169" y="4172058"/>
            <a:ext cx="1102677" cy="569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ko-KR" altLang="en-US" sz="2954" b="1" dirty="0">
                <a:solidFill>
                  <a:srgbClr val="4E5968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채용</a:t>
            </a:r>
            <a:endParaRPr lang="en-US" sz="2954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5" name="Text 7"/>
          <p:cNvSpPr/>
          <p:nvPr/>
        </p:nvSpPr>
        <p:spPr>
          <a:xfrm>
            <a:off x="6672169" y="2342509"/>
            <a:ext cx="2625873" cy="391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44" dirty="0">
                <a:solidFill>
                  <a:srgbClr val="8B95A1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국내사업그룹 기계사업셀</a:t>
            </a:r>
            <a:endParaRPr lang="en-US" sz="2044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6" name="Text 8"/>
          <p:cNvSpPr/>
          <p:nvPr/>
        </p:nvSpPr>
        <p:spPr>
          <a:xfrm>
            <a:off x="7829061" y="4315754"/>
            <a:ext cx="312088" cy="388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974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1974" dirty="0"/>
          </a:p>
        </p:txBody>
      </p:sp>
      <p:sp>
        <p:nvSpPr>
          <p:cNvPr id="17" name="Text 9"/>
          <p:cNvSpPr/>
          <p:nvPr/>
        </p:nvSpPr>
        <p:spPr>
          <a:xfrm>
            <a:off x="6672169" y="3790309"/>
            <a:ext cx="3019474" cy="391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44" dirty="0">
                <a:solidFill>
                  <a:srgbClr val="8B95A1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잡다ATS센터 솔루션개발2셀</a:t>
            </a:r>
            <a:endParaRPr lang="en-US" sz="2044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8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3291" y="2090548"/>
            <a:ext cx="4164559" cy="6350"/>
          </a:xfrm>
          <a:prstGeom prst="rect">
            <a:avLst/>
          </a:prstGeom>
        </p:spPr>
      </p:pic>
      <p:pic>
        <p:nvPicPr>
          <p:cNvPr id="19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3291" y="3525648"/>
            <a:ext cx="4164559" cy="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5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0" descr=" ">
            <a:extLst>
              <a:ext uri="{FF2B5EF4-FFF2-40B4-BE49-F238E27FC236}">
                <a16:creationId xmlns:a16="http://schemas.microsoft.com/office/drawing/2014/main" id="{A728D58A-A618-B728-37A8-A899F5787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855" y="1066800"/>
            <a:ext cx="5002549" cy="49403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704174" y="622300"/>
            <a:ext cx="2539365" cy="812800"/>
          </a:xfrm>
          <a:prstGeom prst="rect">
            <a:avLst/>
          </a:prstGeom>
          <a:noFill/>
          <a:ln/>
        </p:spPr>
        <p:txBody>
          <a:bodyPr wrap="none"/>
          <a:lstStyle/>
          <a:p>
            <a:endParaRPr lang="ko-KR" altLang="en-US"/>
          </a:p>
        </p:txBody>
      </p:sp>
      <p:sp>
        <p:nvSpPr>
          <p:cNvPr id="4" name="Text 1"/>
          <p:cNvSpPr/>
          <p:nvPr/>
        </p:nvSpPr>
        <p:spPr>
          <a:xfrm>
            <a:off x="4753603" y="434477"/>
            <a:ext cx="2625873" cy="391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국내사업그룹 기계사업셀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753603" y="802777"/>
            <a:ext cx="1102677" cy="569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ko-KR" altLang="en-US" sz="2954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김 잡다</a:t>
            </a:r>
            <a:endParaRPr lang="en-US" sz="295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5910495" y="922438"/>
            <a:ext cx="312088" cy="388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97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197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4460893" y="1699123"/>
            <a:ext cx="5790047" cy="46166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685800" lvl="1" indent="-342900" algn="l">
              <a:lnSpc>
                <a:spcPts val="15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당월 목표 대비 136%, 누적 목표 대비 125%달성</a:t>
            </a:r>
          </a:p>
          <a:p>
            <a:pPr marL="685800" lvl="1" indent="-342900" algn="l">
              <a:lnSpc>
                <a:spcPts val="15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기계분야 적극적인 고객 소통과 선제적 방문 영업을 통한 성과 지향적 실행</a:t>
            </a:r>
          </a:p>
        </p:txBody>
      </p:sp>
      <p:sp>
        <p:nvSpPr>
          <p:cNvPr id="9" name="Text 6"/>
          <p:cNvSpPr/>
          <p:nvPr/>
        </p:nvSpPr>
        <p:spPr>
          <a:xfrm>
            <a:off x="475128" y="311150"/>
            <a:ext cx="2648098" cy="427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altLang="ko-Kore-KR" sz="2900" b="1" dirty="0">
                <a:solidFill>
                  <a:srgbClr val="FFC82A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Best Passionate</a:t>
            </a:r>
          </a:p>
          <a:p>
            <a:pPr marL="0" indent="0" algn="l">
              <a:buNone/>
            </a:pPr>
            <a:r>
              <a:rPr lang="en-US" altLang="ko-Kore-KR" sz="2900" b="1" dirty="0">
                <a:solidFill>
                  <a:srgbClr val="FFC82A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Person</a:t>
            </a:r>
            <a:endParaRPr lang="en-US" altLang="ko-Kore-KR" sz="2900" b="1" dirty="0"/>
          </a:p>
        </p:txBody>
      </p:sp>
      <p:sp>
        <p:nvSpPr>
          <p:cNvPr id="18" name="Text 9"/>
          <p:cNvSpPr/>
          <p:nvPr/>
        </p:nvSpPr>
        <p:spPr>
          <a:xfrm>
            <a:off x="552312" y="5791200"/>
            <a:ext cx="1011741" cy="694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MIDAS</a:t>
            </a:r>
          </a:p>
          <a:p>
            <a:pPr marL="0" indent="0" algn="l">
              <a:buNone/>
            </a:pPr>
            <a:r>
              <a:rPr lang="en-US" sz="200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AWA</a:t>
            </a:r>
            <a:r>
              <a:rPr lang="en-US" altLang="ko-KR" sz="200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</a:t>
            </a:r>
            <a:r>
              <a:rPr lang="en-US" sz="2005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DS</a:t>
            </a:r>
          </a:p>
        </p:txBody>
      </p:sp>
      <p:sp>
        <p:nvSpPr>
          <p:cNvPr id="19" name="Shape 10"/>
          <p:cNvSpPr/>
          <p:nvPr/>
        </p:nvSpPr>
        <p:spPr>
          <a:xfrm>
            <a:off x="4704174" y="2501900"/>
            <a:ext cx="7021344" cy="3921623"/>
          </a:xfrm>
          <a:prstGeom prst="roundRect">
            <a:avLst>
              <a:gd name="adj" fmla="val 2483"/>
            </a:avLst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1"/>
          <p:cNvSpPr/>
          <p:nvPr/>
        </p:nvSpPr>
        <p:spPr>
          <a:xfrm>
            <a:off x="5113859" y="2700866"/>
            <a:ext cx="816829" cy="524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수상 소감</a:t>
            </a:r>
          </a:p>
        </p:txBody>
      </p:sp>
      <p:sp>
        <p:nvSpPr>
          <p:cNvPr id="21" name="Text 12"/>
          <p:cNvSpPr/>
          <p:nvPr/>
        </p:nvSpPr>
        <p:spPr>
          <a:xfrm>
            <a:off x="5113859" y="3225799"/>
            <a:ext cx="6234013" cy="2878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아직 많이 부족함에도 영광스럽고 뜻깊은 상을 주셔서 감사 말씀 드립니다.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상은 제가 혼자였다면 결코 받을 수 없었을, 기계사업셀 구성원 분들과 함께 받는 상이라고 생각합니다.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기계사업셀을 위해 무한한 지원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주시는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그룹장님과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많은 스킬 전수해주시고 힘든일, 기쁜일 항상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응원해주시는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셀장님, 그리고 함께 동고동락하며 이제 저에게 없어서는 안되는 기계사업셀 구성원 분들께 깊은 감사의 말씀을 전하고 싶습니다.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우리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기계사업셀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셀장님께서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‘네가 받는 상이 동시에 내가 받는 상이고, 상으로 인한 너의 자신감이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나의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자부심이다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.’라고 항상 말씀해주셨는데, 저의 꿈, 그리고 동시에 셀장님의 꿈을 빨리 달성할 수 있어서 이 마음을 어떻게 표현해야 할 지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모르겠습니다.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점점 커가고 있는 기계사업의 일원으로써 기계사업셀 구성원분들을 대신해서 받은 상으로 자만하지 않고,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남은 상반기와 3,4분기 더욱 열심히 하고 잘 하라는 의미로 생각하고, 다시 한 번 멋진 성과 보여드릴 수 있도록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하겠습니다.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감사합니다.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5" name="Image 5" descr=" ">
            <a:extLst>
              <a:ext uri="{FF2B5EF4-FFF2-40B4-BE49-F238E27FC236}">
                <a16:creationId xmlns:a16="http://schemas.microsoft.com/office/drawing/2014/main" id="{9E2F42A8-75F1-595D-169C-2DC1B06DDE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1343" r="16417"/>
          <a:stretch/>
        </p:blipFill>
        <p:spPr>
          <a:xfrm>
            <a:off x="1726821" y="353095"/>
            <a:ext cx="3209800" cy="65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5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9000">
              <a:srgbClr val="D2F3D0">
                <a:alpha val="43477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90435" y="2364421"/>
            <a:ext cx="3351399" cy="104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altLang="ko-Kore-KR" sz="5387" b="1" dirty="0">
                <a:solidFill>
                  <a:srgbClr val="3FD599">
                    <a:alpha val="100000"/>
                  </a:srgbClr>
                </a:solidFill>
                <a:latin typeface="Pretendard ExtraBold" panose="02000503000000020004" pitchFamily="2" charset="-127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우수 협력상</a:t>
            </a:r>
            <a:endParaRPr lang="en-US" altLang="ko-Kore-KR" sz="5387" b="1" dirty="0">
              <a:latin typeface="Pretendard ExtraBold" panose="02000503000000020004" pitchFamily="2" charset="-127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1339489" y="1983385"/>
            <a:ext cx="69991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07D16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Best </a:t>
            </a:r>
            <a:r>
              <a:rPr lang="en-US" altLang="ko-KR" dirty="0">
                <a:solidFill>
                  <a:srgbClr val="07D16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Partner</a:t>
            </a:r>
            <a:endParaRPr lang="en-US" sz="1800" dirty="0">
              <a:solidFill>
                <a:srgbClr val="07D16E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" name="Text 3"/>
          <p:cNvSpPr/>
          <p:nvPr/>
        </p:nvSpPr>
        <p:spPr>
          <a:xfrm>
            <a:off x="1339490" y="3683000"/>
            <a:ext cx="3253290" cy="307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최고의</a:t>
            </a:r>
            <a:r>
              <a:rPr lang="ko-KR" alt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</a:t>
            </a:r>
            <a:r>
              <a:rPr lang="ko-KR" altLang="en-US" sz="1569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협력</a:t>
            </a:r>
            <a:r>
              <a:rPr lang="ko-KR" alt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으로</a:t>
            </a:r>
            <a:r>
              <a:rPr lang="en-US" sz="1569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 타의 귀감이 된 구성원</a:t>
            </a:r>
          </a:p>
        </p:txBody>
      </p:sp>
      <p:sp>
        <p:nvSpPr>
          <p:cNvPr id="12" name="Text 4"/>
          <p:cNvSpPr/>
          <p:nvPr/>
        </p:nvSpPr>
        <p:spPr>
          <a:xfrm>
            <a:off x="6672169" y="2724258"/>
            <a:ext cx="1102677" cy="569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ko-KR" altLang="en-US" sz="2954" b="1" dirty="0" err="1">
                <a:solidFill>
                  <a:srgbClr val="4E5968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김 잡다</a:t>
            </a:r>
            <a:endParaRPr lang="en-US" sz="2954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3" name="Text 5"/>
          <p:cNvSpPr/>
          <p:nvPr/>
        </p:nvSpPr>
        <p:spPr>
          <a:xfrm>
            <a:off x="7829061" y="2839848"/>
            <a:ext cx="312088" cy="388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974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1974" dirty="0"/>
          </a:p>
        </p:txBody>
      </p:sp>
      <p:sp>
        <p:nvSpPr>
          <p:cNvPr id="14" name="Text 6"/>
          <p:cNvSpPr/>
          <p:nvPr/>
        </p:nvSpPr>
        <p:spPr>
          <a:xfrm>
            <a:off x="6672169" y="4172058"/>
            <a:ext cx="1102677" cy="569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ko-KR" altLang="en-US" sz="2954" b="1" dirty="0">
                <a:solidFill>
                  <a:srgbClr val="4E5968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채용</a:t>
            </a:r>
            <a:endParaRPr lang="en-US" sz="2954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5" name="Text 7"/>
          <p:cNvSpPr/>
          <p:nvPr/>
        </p:nvSpPr>
        <p:spPr>
          <a:xfrm>
            <a:off x="6672169" y="2342509"/>
            <a:ext cx="2625873" cy="391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44" dirty="0">
                <a:solidFill>
                  <a:srgbClr val="8B95A1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국내사업그룹 기계사업셀</a:t>
            </a:r>
            <a:endParaRPr lang="en-US" sz="2044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6" name="Text 8"/>
          <p:cNvSpPr/>
          <p:nvPr/>
        </p:nvSpPr>
        <p:spPr>
          <a:xfrm>
            <a:off x="7829061" y="4315754"/>
            <a:ext cx="312088" cy="388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974" dirty="0">
                <a:solidFill>
                  <a:srgbClr val="8B95A1">
                    <a:alpha val="100000"/>
                  </a:srgb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1974" dirty="0"/>
          </a:p>
        </p:txBody>
      </p:sp>
      <p:sp>
        <p:nvSpPr>
          <p:cNvPr id="17" name="Text 9"/>
          <p:cNvSpPr/>
          <p:nvPr/>
        </p:nvSpPr>
        <p:spPr>
          <a:xfrm>
            <a:off x="6672169" y="3790309"/>
            <a:ext cx="3019474" cy="391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044" dirty="0">
                <a:solidFill>
                  <a:srgbClr val="8B95A1">
                    <a:alpha val="100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잡다ATS센터 솔루션개발2셀</a:t>
            </a:r>
            <a:endParaRPr lang="en-US" sz="2044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8" name="Image 6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3291" y="2090548"/>
            <a:ext cx="4164559" cy="6350"/>
          </a:xfrm>
          <a:prstGeom prst="rect">
            <a:avLst/>
          </a:prstGeom>
        </p:spPr>
      </p:pic>
      <p:pic>
        <p:nvPicPr>
          <p:cNvPr id="19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3291" y="3525648"/>
            <a:ext cx="4164559" cy="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2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BCAC1394-D502-D5ED-0F1D-059C01265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855" y="1066800"/>
            <a:ext cx="5002549" cy="49403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704174" y="622300"/>
            <a:ext cx="2539365" cy="812800"/>
          </a:xfrm>
          <a:prstGeom prst="rect">
            <a:avLst/>
          </a:prstGeom>
          <a:noFill/>
          <a:ln/>
        </p:spPr>
        <p:txBody>
          <a:bodyPr wrap="none"/>
          <a:lstStyle/>
          <a:p>
            <a:endParaRPr lang="ko-KR" altLang="en-US"/>
          </a:p>
        </p:txBody>
      </p:sp>
      <p:sp>
        <p:nvSpPr>
          <p:cNvPr id="4" name="Text 1"/>
          <p:cNvSpPr/>
          <p:nvPr/>
        </p:nvSpPr>
        <p:spPr>
          <a:xfrm>
            <a:off x="4753603" y="434477"/>
            <a:ext cx="2625873" cy="391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국내사업그룹 기계사업셀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753603" y="802777"/>
            <a:ext cx="1102677" cy="569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ko-KR" altLang="en-US" sz="2954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김 잡다</a:t>
            </a:r>
            <a:endParaRPr lang="en-US" sz="2954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5910495" y="922438"/>
            <a:ext cx="312088" cy="388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974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Regular" pitchFamily="34" charset="0"/>
                <a:ea typeface="Pretendard Regular" pitchFamily="34" charset="-122"/>
                <a:cs typeface="Pretendard Regular" pitchFamily="34" charset="-120"/>
              </a:rPr>
              <a:t>님</a:t>
            </a:r>
            <a:endParaRPr lang="en-US" sz="197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4460893" y="1699123"/>
            <a:ext cx="5790047" cy="46166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685800" lvl="1" indent="-342900" algn="l">
              <a:lnSpc>
                <a:spcPts val="15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7D16E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당월 목표 대비 136%, 누적 목표 대비 125%달성</a:t>
            </a:r>
          </a:p>
          <a:p>
            <a:pPr marL="685800" lvl="1" indent="-342900" algn="l">
              <a:lnSpc>
                <a:spcPts val="15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07D16E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기계분야 적극적인 고객 소통과 선제적 방문 영업을 통한 성과 지향적 실행</a:t>
            </a:r>
          </a:p>
        </p:txBody>
      </p:sp>
      <p:sp>
        <p:nvSpPr>
          <p:cNvPr id="9" name="Text 6"/>
          <p:cNvSpPr/>
          <p:nvPr/>
        </p:nvSpPr>
        <p:spPr>
          <a:xfrm>
            <a:off x="475128" y="311150"/>
            <a:ext cx="2648098" cy="427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altLang="ko-Kore-KR" sz="2900" b="1" dirty="0">
                <a:solidFill>
                  <a:srgbClr val="07D16E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Best Passionate</a:t>
            </a:r>
          </a:p>
          <a:p>
            <a:pPr marL="0" indent="0" algn="l">
              <a:buNone/>
            </a:pPr>
            <a:r>
              <a:rPr lang="en-US" altLang="ko-Kore-KR" sz="2900" b="1" dirty="0">
                <a:solidFill>
                  <a:srgbClr val="07D16E"/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Person</a:t>
            </a:r>
            <a:endParaRPr lang="en-US" altLang="ko-Kore-KR" sz="2900" b="1" dirty="0">
              <a:solidFill>
                <a:srgbClr val="07D16E"/>
              </a:solidFill>
            </a:endParaRPr>
          </a:p>
        </p:txBody>
      </p:sp>
      <p:sp>
        <p:nvSpPr>
          <p:cNvPr id="18" name="Text 9"/>
          <p:cNvSpPr/>
          <p:nvPr/>
        </p:nvSpPr>
        <p:spPr>
          <a:xfrm>
            <a:off x="552312" y="5791200"/>
            <a:ext cx="1011741" cy="694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005" b="1" dirty="0">
                <a:solidFill>
                  <a:srgbClr val="07D16E">
                    <a:alpha val="43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MIDAS</a:t>
            </a:r>
          </a:p>
          <a:p>
            <a:pPr marL="0" indent="0" algn="l">
              <a:buNone/>
            </a:pPr>
            <a:r>
              <a:rPr lang="en-US" sz="2005" b="1" dirty="0">
                <a:solidFill>
                  <a:srgbClr val="07D16E">
                    <a:alpha val="43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AWA</a:t>
            </a:r>
            <a:r>
              <a:rPr lang="en-US" altLang="ko-KR" sz="2005" b="1" dirty="0">
                <a:solidFill>
                  <a:srgbClr val="07D16E">
                    <a:alpha val="43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R</a:t>
            </a:r>
            <a:r>
              <a:rPr lang="en-US" sz="2005" b="1" dirty="0">
                <a:solidFill>
                  <a:srgbClr val="07D16E">
                    <a:alpha val="43000"/>
                  </a:srgb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DS</a:t>
            </a:r>
          </a:p>
        </p:txBody>
      </p:sp>
      <p:sp>
        <p:nvSpPr>
          <p:cNvPr id="19" name="Shape 10"/>
          <p:cNvSpPr/>
          <p:nvPr/>
        </p:nvSpPr>
        <p:spPr>
          <a:xfrm>
            <a:off x="4704174" y="2501900"/>
            <a:ext cx="7021344" cy="3921623"/>
          </a:xfrm>
          <a:prstGeom prst="roundRect">
            <a:avLst>
              <a:gd name="adj" fmla="val 2483"/>
            </a:avLst>
          </a:prstGeom>
          <a:solidFill>
            <a:srgbClr val="FFFFFF">
              <a:alpha val="10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1"/>
          <p:cNvSpPr/>
          <p:nvPr/>
        </p:nvSpPr>
        <p:spPr>
          <a:xfrm>
            <a:off x="5113859" y="2700866"/>
            <a:ext cx="816829" cy="524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수상 소감</a:t>
            </a:r>
          </a:p>
        </p:txBody>
      </p:sp>
      <p:sp>
        <p:nvSpPr>
          <p:cNvPr id="21" name="Text 12"/>
          <p:cNvSpPr/>
          <p:nvPr/>
        </p:nvSpPr>
        <p:spPr>
          <a:xfrm>
            <a:off x="5113859" y="3225799"/>
            <a:ext cx="6234013" cy="2878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아직 많이 부족함에도 영광스럽고 뜻깊은 상을 주셔서 감사 말씀 드립니다.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상은 제가 혼자였다면 결코 받을 수 없었을, 기계사업셀 구성원 분들과 함께 받는 상이라고 생각합니다.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기계사업셀을 위해 무한한 지원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주시는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그룹장님과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많은 스킬 전수해주시고 힘든일, 기쁜일 항상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응원해주시는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셀장님, 그리고 함께 동고동락하며 이제 저에게 없어서는 안되는 기계사업셀 구성원 분들께 깊은 감사의 말씀을 전하고 싶습니다.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우리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기계사업셀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셀장님께서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‘네가 받는 상이 동시에 내가 받는 상이고, 상으로 인한 너의 자신감이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나의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sz="1100" kern="0" spc="-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자부심이다</a:t>
            </a: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.’라고 항상 말씀해주셨는데, 저의 꿈, 그리고 동시에 셀장님의 꿈을 빨리 달성할 수 있어서 이 마음을 어떻게 표현해야 할 지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모르겠습니다.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점점 커가고 있는 기계사업의 일원으로써 기계사업셀 구성원분들을 대신해서 받은 상으로 자만하지 않고,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남은 상반기와 3,4분기 더욱 열심히 하고 잘 하라는 의미로 생각하고, 다시 한 번 멋진 성과 보여드릴 수 있도록</a:t>
            </a:r>
            <a:b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하겠습니다.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0"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100" kern="0" spc="-33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감사합니다.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0" name="Image 9" descr=" ">
            <a:extLst>
              <a:ext uri="{FF2B5EF4-FFF2-40B4-BE49-F238E27FC236}">
                <a16:creationId xmlns:a16="http://schemas.microsoft.com/office/drawing/2014/main" id="{B81EEB95-8DF7-EBBB-97D3-31711118F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839" y="568859"/>
            <a:ext cx="453458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0">
            <a:extLst>
              <a:ext uri="{FF2B5EF4-FFF2-40B4-BE49-F238E27FC236}">
                <a16:creationId xmlns:a16="http://schemas.microsoft.com/office/drawing/2014/main" id="{2289A061-5ACF-955A-7A5D-ACC4D7CA171D}"/>
              </a:ext>
            </a:extLst>
          </p:cNvPr>
          <p:cNvSpPr/>
          <p:nvPr/>
        </p:nvSpPr>
        <p:spPr>
          <a:xfrm>
            <a:off x="122176" y="2235200"/>
            <a:ext cx="12150003" cy="281121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lnSpc>
                <a:spcPts val="10700"/>
              </a:lnSpc>
              <a:buNone/>
            </a:pPr>
            <a:r>
              <a:rPr lang="en-US" sz="13180" dirty="0">
                <a:ln w="12700">
                  <a:solidFill>
                    <a:srgbClr val="07D16E">
                      <a:alpha val="20000"/>
                    </a:srgbClr>
                  </a:solidFill>
                </a:ln>
                <a:noFill/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DO THE RIGHT </a:t>
            </a:r>
          </a:p>
          <a:p>
            <a:pPr marL="0" indent="0" algn="l">
              <a:lnSpc>
                <a:spcPts val="10700"/>
              </a:lnSpc>
              <a:buNone/>
            </a:pPr>
            <a:r>
              <a:rPr lang="en-US" sz="13180" dirty="0">
                <a:ln w="12700">
                  <a:solidFill>
                    <a:srgbClr val="07D16E">
                      <a:alpha val="20000"/>
                    </a:srgbClr>
                  </a:solidFill>
                </a:ln>
                <a:noFill/>
                <a:latin typeface="Pretendard Black" panose="02000A03000000020004" pitchFamily="50" charset="-127"/>
                <a:ea typeface="Pretendard Black" panose="02000A03000000020004" pitchFamily="50" charset="-127"/>
                <a:cs typeface="Pretendard Black" panose="02000A03000000020004" pitchFamily="50" charset="-127"/>
              </a:rPr>
              <a:t>THINGS RIGHT</a:t>
            </a:r>
            <a:endParaRPr lang="en-US" sz="13180" dirty="0">
              <a:ln>
                <a:solidFill>
                  <a:srgbClr val="07D16E">
                    <a:alpha val="20000"/>
                  </a:srgbClr>
                </a:solidFill>
              </a:ln>
              <a:noFill/>
              <a:latin typeface="Pretendard Black" panose="02000A03000000020004" pitchFamily="50" charset="-127"/>
              <a:ea typeface="Pretendard Black" panose="02000A03000000020004" pitchFamily="50" charset="-127"/>
              <a:cs typeface="Pretendard Black" panose="02000A03000000020004" pitchFamily="50" charset="-127"/>
            </a:endParaRPr>
          </a:p>
        </p:txBody>
      </p:sp>
      <p:pic>
        <p:nvPicPr>
          <p:cNvPr id="15" name="Image 0" descr=" ">
            <a:extLst>
              <a:ext uri="{FF2B5EF4-FFF2-40B4-BE49-F238E27FC236}">
                <a16:creationId xmlns:a16="http://schemas.microsoft.com/office/drawing/2014/main" id="{D8AC0C4E-6DED-48D0-A73F-8C9198F16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0499" y="958849"/>
            <a:ext cx="5002549" cy="49403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2945592" y="2519628"/>
            <a:ext cx="6092361" cy="17377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베스트 인재 수상을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진심으로 축하드립니다.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675" y="1651000"/>
            <a:ext cx="1168108" cy="116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0082AD4-7C5F-3C7D-D68A-C7D734A79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5296" y="4380179"/>
            <a:ext cx="1169730" cy="2401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645</Words>
  <Application>Microsoft Macintosh PowerPoint</Application>
  <PresentationFormat>사용자 지정</PresentationFormat>
  <Paragraphs>87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Pretendard</vt:lpstr>
      <vt:lpstr>Pretendard Black</vt:lpstr>
      <vt:lpstr>Pretendard Bold</vt:lpstr>
      <vt:lpstr>Pretendard ExtraBold</vt:lpstr>
      <vt:lpstr>Pretendard Medium</vt:lpstr>
      <vt:lpstr>Pretendard Regular</vt:lpstr>
      <vt:lpstr>Pretendard SemiBold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Salt 채은빈</cp:lastModifiedBy>
  <cp:revision>20</cp:revision>
  <dcterms:created xsi:type="dcterms:W3CDTF">2023-09-15T05:37:56Z</dcterms:created>
  <dcterms:modified xsi:type="dcterms:W3CDTF">2024-08-01T09:33:05Z</dcterms:modified>
</cp:coreProperties>
</file>